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y="5143500" cx="9144000"/>
  <p:notesSz cx="6858000" cy="9144000"/>
  <p:embeddedFontLst>
    <p:embeddedFont>
      <p:font typeface="Average"/>
      <p:regular r:id="rId47"/>
    </p:embeddedFont>
    <p:embeddedFont>
      <p:font typeface="Oswald"/>
      <p:regular r:id="rId48"/>
      <p:bold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2703F50-72EB-40E0-AD95-E81DBDDE93C5}">
  <a:tblStyle styleId="{82703F50-72EB-40E0-AD95-E81DBDDE93C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EB0D3B5-614D-4A5F-BC2E-D262FC5C378D}" styleName="Table_1">
    <a:wholeTbl>
      <a:tcTxStyle>
        <a:font>
          <a:latin typeface="Arial"/>
          <a:ea typeface="Arial"/>
          <a:cs typeface="Arial"/>
        </a:font>
        <a:srgbClr val="000000"/>
      </a:tcTxStyle>
      <a:tcStyle>
        <a:tcBdr>
          <a:left>
            <a:ln cap="flat" cmpd="sng" w="6350">
              <a:solidFill>
                <a:srgbClr val="666666"/>
              </a:solidFill>
              <a:prstDash val="solid"/>
              <a:round/>
              <a:headEnd len="sm" w="sm" type="none"/>
              <a:tailEnd len="sm" w="sm" type="none"/>
            </a:ln>
          </a:left>
          <a:right>
            <a:ln cap="flat" cmpd="sng" w="6350">
              <a:solidFill>
                <a:srgbClr val="666666"/>
              </a:solidFill>
              <a:prstDash val="solid"/>
              <a:round/>
              <a:headEnd len="sm" w="sm" type="none"/>
              <a:tailEnd len="sm" w="sm" type="none"/>
            </a:ln>
          </a:right>
          <a:top>
            <a:ln cap="flat" cmpd="sng" w="6350">
              <a:solidFill>
                <a:srgbClr val="666666"/>
              </a:solidFill>
              <a:prstDash val="solid"/>
              <a:round/>
              <a:headEnd len="sm" w="sm" type="none"/>
              <a:tailEnd len="sm" w="sm" type="none"/>
            </a:ln>
          </a:top>
          <a:bottom>
            <a:ln cap="flat" cmpd="sng" w="6350">
              <a:solidFill>
                <a:srgbClr val="666666"/>
              </a:solidFill>
              <a:prstDash val="solid"/>
              <a:round/>
              <a:headEnd len="sm" w="sm" type="none"/>
              <a:tailEnd len="sm" w="sm" type="none"/>
            </a:ln>
          </a:bottom>
          <a:insideH>
            <a:ln cap="flat" cmpd="sng" w="6350">
              <a:solidFill>
                <a:srgbClr val="666666"/>
              </a:solidFill>
              <a:prstDash val="solid"/>
              <a:round/>
              <a:headEnd len="sm" w="sm" type="none"/>
              <a:tailEnd len="sm" w="sm" type="none"/>
            </a:ln>
          </a:insideH>
          <a:insideV>
            <a:ln cap="flat" cmpd="sng" w="6350">
              <a:solidFill>
                <a:srgbClr val="666666"/>
              </a:solidFill>
              <a:prstDash val="solid"/>
              <a:round/>
              <a:headEnd len="sm" w="sm" type="none"/>
              <a:tailEnd len="sm" w="sm" type="none"/>
            </a:ln>
          </a:insideV>
        </a:tcBdr>
      </a:tcStyle>
    </a:wholeTbl>
    <a:band1H>
      <a:tcTxStyle/>
      <a:tcStyle>
        <a:fill>
          <a:solidFill>
            <a:srgbClr val="CCCCCC"/>
          </a:solidFill>
        </a:fill>
      </a:tcStyle>
    </a:band1H>
    <a:band2H>
      <a:tcTxStyle/>
    </a:band2H>
    <a:band1V>
      <a:tcTxStyle/>
      <a:tcStyle>
        <a:fill>
          <a:solidFill>
            <a:srgbClr val="CCCCCC"/>
          </a:solidFill>
        </a:fill>
      </a:tcStyle>
    </a:band1V>
    <a:band2V>
      <a:tcTxStyle/>
    </a:band2V>
    <a:lastCol>
      <a:tcTxStyle b="on"/>
    </a:lastCol>
    <a:firstCol>
      <a:tcTxStyle b="on"/>
    </a:firstCol>
    <a:lastRow>
      <a:tcTxStyle b="on"/>
      <a:tcStyle>
        <a:tcBdr>
          <a:top>
            <a:ln cap="flat" cmpd="sng" w="6350">
              <a:solidFill>
                <a:srgbClr val="000000"/>
              </a:solidFill>
              <a:prstDash val="solid"/>
              <a:round/>
              <a:headEnd len="sm" w="sm" type="none"/>
              <a:tailEnd len="sm" w="sm" type="none"/>
            </a:ln>
          </a:top>
        </a:tcBdr>
      </a:tcStyle>
    </a:lastRow>
    <a:seCell>
      <a:tcTxStyle/>
    </a:seCell>
    <a:swCell>
      <a:tcTxStyle/>
    </a:swCell>
    <a:firstRow>
      <a:tcTxStyle b="on">
        <a:srgbClr val="FFFFFF"/>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fill>
          <a:solidFill>
            <a:srgbClr val="000000"/>
          </a:solidFill>
        </a:fill>
      </a:tcStyle>
    </a:firstRow>
    <a:neCell>
      <a:tcTxStyle/>
    </a:neCell>
    <a:nwCell>
      <a:tcTxStyle/>
    </a:nwCell>
  </a:tblStyle>
  <a:tblStyle styleId="{021BD4D5-7E5C-402E-8BE3-13508E90F2B1}"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Oswald-regular.fntdata"/><Relationship Id="rId47" Type="http://schemas.openxmlformats.org/officeDocument/2006/relationships/font" Target="fonts/Average-regular.fntdata"/><Relationship Id="rId49" Type="http://schemas.openxmlformats.org/officeDocument/2006/relationships/font" Target="fonts/Oswald-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60ee938f42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60ee938f42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60ee938f42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60ee938f42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60ee938f42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60ee938f42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60ee938f42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60ee938f42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6a1193e0c2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6a1193e0c2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12700" lvl="0" marL="355600" rtl="0" algn="l">
              <a:lnSpc>
                <a:spcPct val="115000"/>
              </a:lnSpc>
              <a:spcBef>
                <a:spcPts val="1200"/>
              </a:spcBef>
              <a:spcAft>
                <a:spcPts val="0"/>
              </a:spcAft>
              <a:buClr>
                <a:schemeClr val="dk1"/>
              </a:buClr>
              <a:buSzPts val="1100"/>
              <a:buFont typeface="Arial"/>
              <a:buNone/>
            </a:pPr>
            <a:r>
              <a:rPr lang="en">
                <a:solidFill>
                  <a:schemeClr val="dk1"/>
                </a:solidFill>
              </a:rPr>
              <a:t>3phase-motor (2025) </a:t>
            </a:r>
            <a:r>
              <a:rPr i="1" lang="en">
                <a:solidFill>
                  <a:schemeClr val="dk1"/>
                </a:solidFill>
              </a:rPr>
              <a:t>Which is better, DC or AC Motor</a:t>
            </a:r>
            <a:r>
              <a:rPr lang="en">
                <a:solidFill>
                  <a:schemeClr val="dk1"/>
                </a:solidFill>
              </a:rPr>
              <a:t>, </a:t>
            </a:r>
            <a:r>
              <a:rPr i="1" lang="en">
                <a:solidFill>
                  <a:schemeClr val="dk1"/>
                </a:solidFill>
              </a:rPr>
              <a:t>Ligong Motor</a:t>
            </a:r>
            <a:r>
              <a:rPr lang="en">
                <a:solidFill>
                  <a:schemeClr val="dk1"/>
                </a:solidFill>
              </a:rPr>
              <a:t>. Available at: https://www.3phase-motor.com/post/which-is-better-dc-or-ac-motor/ (Accessed: 19 June 2025).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60ee938f42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60ee938f42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60ee938f42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60ee938f42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60ee938f42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60ee938f42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60ee938f42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60ee938f42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60ee938f42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60ee938f42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66b1981726_0_1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66b1981726_0_1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60ee938f42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60ee938f42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60ee938f42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60ee938f42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60ee938f42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60ee938f42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60ee938f42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60ee938f42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60ee938f42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60ee938f42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60fad3c3ab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60fad3c3ab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60fad3c3ab_6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60fad3c3ab_6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60fad3c3ab_6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60fad3c3ab_6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60fad3c3ab_6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60fad3c3ab_6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60ee938f42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60ee938f42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66b1981726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66b1981726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60ee938f42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60ee938f42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60ee938f42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60ee938f42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60ee938f42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60ee938f42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60ee938f42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60ee938f42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60ee938f42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60ee938f42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60ee938f42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60ee938f42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6a1193e0c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6a1193e0c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60ee938f42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60ee938f42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60ee938f42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60ee938f42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60ee938f42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60ee938f42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60ee938f42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60ee938f42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66b1981726_0_20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66b1981726_0_20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66b198172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66b198172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60ee938f42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60ee938f42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60ee938f42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60ee938f42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60ee938f42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60ee938f42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60ee938f42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60ee938f42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rgbClr val="0F555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2.png"/><Relationship Id="rId4" Type="http://schemas.openxmlformats.org/officeDocument/2006/relationships/image" Target="../media/image6.jpg"/><Relationship Id="rId5" Type="http://schemas.openxmlformats.org/officeDocument/2006/relationships/image" Target="../media/image37.jpg"/><Relationship Id="rId6" Type="http://schemas.openxmlformats.org/officeDocument/2006/relationships/image" Target="../media/image4.jpg"/><Relationship Id="rId7"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4.jp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jpg"/><Relationship Id="rId4" Type="http://schemas.openxmlformats.org/officeDocument/2006/relationships/image" Target="../media/image24.png"/><Relationship Id="rId5"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7.png"/><Relationship Id="rId4" Type="http://schemas.openxmlformats.org/officeDocument/2006/relationships/image" Target="../media/image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2.png"/><Relationship Id="rId4" Type="http://schemas.openxmlformats.org/officeDocument/2006/relationships/image" Target="../media/image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jp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jp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40.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7.jpg"/><Relationship Id="rId4" Type="http://schemas.openxmlformats.org/officeDocument/2006/relationships/image" Target="../media/image23.jpg"/><Relationship Id="rId5" Type="http://schemas.openxmlformats.org/officeDocument/2006/relationships/image" Target="../media/image2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7.jpg"/><Relationship Id="rId4" Type="http://schemas.openxmlformats.org/officeDocument/2006/relationships/image" Target="../media/image26.jpg"/><Relationship Id="rId5" Type="http://schemas.openxmlformats.org/officeDocument/2006/relationships/image" Target="../media/image2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7.jpg"/><Relationship Id="rId4" Type="http://schemas.openxmlformats.org/officeDocument/2006/relationships/image" Target="../media/image30.jpg"/><Relationship Id="rId5" Type="http://schemas.openxmlformats.org/officeDocument/2006/relationships/image" Target="../media/image3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7.jpg"/><Relationship Id="rId4" Type="http://schemas.openxmlformats.org/officeDocument/2006/relationships/image" Target="../media/image33.jpg"/><Relationship Id="rId5" Type="http://schemas.openxmlformats.org/officeDocument/2006/relationships/image" Target="../media/image3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2.png"/><Relationship Id="rId4" Type="http://schemas.openxmlformats.org/officeDocument/2006/relationships/image" Target="../media/image36.png"/><Relationship Id="rId5" Type="http://schemas.openxmlformats.org/officeDocument/2006/relationships/image" Target="../media/image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32.png"/><Relationship Id="rId5" Type="http://schemas.openxmlformats.org/officeDocument/2006/relationships/image" Target="../media/image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www.youtube.com/watch?v=ff_BoAJR3Z0" TargetMode="External"/><Relationship Id="rId4" Type="http://schemas.openxmlformats.org/officeDocument/2006/relationships/image" Target="../media/image38.jpg"/><Relationship Id="rId5" Type="http://schemas.openxmlformats.org/officeDocument/2006/relationships/image" Target="../media/image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41.png"/><Relationship Id="rId6" Type="http://schemas.openxmlformats.org/officeDocument/2006/relationships/image" Target="../media/image3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3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5.jpg"/><Relationship Id="rId5"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8" name="Shape 58"/>
        <p:cNvGrpSpPr/>
        <p:nvPr/>
      </p:nvGrpSpPr>
      <p:grpSpPr>
        <a:xfrm>
          <a:off x="0" y="0"/>
          <a:ext cx="0" cy="0"/>
          <a:chOff x="0" y="0"/>
          <a:chExt cx="0" cy="0"/>
        </a:xfrm>
      </p:grpSpPr>
      <p:sp>
        <p:nvSpPr>
          <p:cNvPr id="59" name="Google Shape;59;p13"/>
          <p:cNvSpPr txBox="1"/>
          <p:nvPr>
            <p:ph type="ctrTitle"/>
          </p:nvPr>
        </p:nvSpPr>
        <p:spPr>
          <a:xfrm>
            <a:off x="0" y="1237650"/>
            <a:ext cx="9144000" cy="1334100"/>
          </a:xfrm>
          <a:prstGeom prst="rect">
            <a:avLst/>
          </a:prstGeom>
          <a:noFill/>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CDR </a:t>
            </a:r>
            <a:r>
              <a:rPr lang="en"/>
              <a:t>Presentation</a:t>
            </a:r>
            <a:r>
              <a:rPr lang="en"/>
              <a:t>:</a:t>
            </a:r>
            <a:endParaRPr/>
          </a:p>
          <a:p>
            <a:pPr indent="0" lvl="0" marL="0" rtl="0" algn="ctr">
              <a:spcBef>
                <a:spcPts val="0"/>
              </a:spcBef>
              <a:spcAft>
                <a:spcPts val="0"/>
              </a:spcAft>
              <a:buNone/>
            </a:pPr>
            <a:r>
              <a:rPr lang="en" u="sng"/>
              <a:t>C</a:t>
            </a:r>
            <a:r>
              <a:rPr lang="en"/>
              <a:t>omputerized</a:t>
            </a:r>
            <a:r>
              <a:rPr lang="en"/>
              <a:t> </a:t>
            </a:r>
            <a:r>
              <a:rPr lang="en" u="sng"/>
              <a:t>A</a:t>
            </a:r>
            <a:r>
              <a:rPr lang="en"/>
              <a:t>utomatic </a:t>
            </a:r>
            <a:r>
              <a:rPr lang="en" u="sng"/>
              <a:t>R</a:t>
            </a:r>
            <a:r>
              <a:rPr lang="en"/>
              <a:t>apid</a:t>
            </a:r>
            <a:r>
              <a:rPr lang="en"/>
              <a:t> </a:t>
            </a:r>
            <a:r>
              <a:rPr lang="en" u="sng"/>
              <a:t>D</a:t>
            </a:r>
            <a:r>
              <a:rPr lang="en"/>
              <a:t>eck </a:t>
            </a:r>
            <a:r>
              <a:rPr lang="en" u="sng"/>
              <a:t>S</a:t>
            </a:r>
            <a:r>
              <a:rPr lang="en"/>
              <a:t>orter (CARDS)</a:t>
            </a:r>
            <a:endParaRPr/>
          </a:p>
        </p:txBody>
      </p:sp>
      <p:sp>
        <p:nvSpPr>
          <p:cNvPr id="60" name="Google Shape;60;p13"/>
          <p:cNvSpPr txBox="1"/>
          <p:nvPr>
            <p:ph idx="1" type="subTitle"/>
          </p:nvPr>
        </p:nvSpPr>
        <p:spPr>
          <a:xfrm>
            <a:off x="510450" y="3182325"/>
            <a:ext cx="8123100" cy="1207200"/>
          </a:xfrm>
          <a:prstGeom prst="rect">
            <a:avLst/>
          </a:prstGeom>
          <a:noFill/>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chemeClr val="dk1"/>
                </a:solidFill>
              </a:rPr>
              <a:t>Emily Gensch, Henry Abshire, </a:t>
            </a:r>
            <a:endParaRPr>
              <a:solidFill>
                <a:schemeClr val="dk1"/>
              </a:solidFill>
            </a:endParaRPr>
          </a:p>
          <a:p>
            <a:pPr indent="0" lvl="0" marL="0" rtl="0" algn="l">
              <a:spcBef>
                <a:spcPts val="0"/>
              </a:spcBef>
              <a:spcAft>
                <a:spcPts val="0"/>
              </a:spcAft>
              <a:buNone/>
            </a:pPr>
            <a:r>
              <a:rPr lang="en">
                <a:solidFill>
                  <a:schemeClr val="dk1"/>
                </a:solidFill>
              </a:rPr>
              <a:t>Benjamin Harris, Nicholas Heikes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Group 19</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Color Scanning Station</a:t>
            </a:r>
            <a:endParaRPr/>
          </a:p>
        </p:txBody>
      </p:sp>
      <p:sp>
        <p:nvSpPr>
          <p:cNvPr id="138" name="Google Shape;138;p2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800">
                <a:solidFill>
                  <a:schemeClr val="dk1"/>
                </a:solidFill>
              </a:rPr>
              <a:t>As each card moves through the machine on the backs of servo motors, it passes through an advanced scanning system that carefully inspects its features. This scanner plays a crucial role in identifying the card’s orientation. By utilizing high-speed optical scanning technology, the system ensures that each card is processed with accuracy and efficiency.</a:t>
            </a:r>
            <a:endParaRPr sz="1800">
              <a:solidFill>
                <a:schemeClr val="dk1"/>
              </a:solidFill>
            </a:endParaRPr>
          </a:p>
        </p:txBody>
      </p:sp>
      <p:pic>
        <p:nvPicPr>
          <p:cNvPr id="139" name="Google Shape;139;p22"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pic>
        <p:nvPicPr>
          <p:cNvPr id="140" name="Google Shape;140;p22"/>
          <p:cNvPicPr preferRelativeResize="0"/>
          <p:nvPr/>
        </p:nvPicPr>
        <p:blipFill>
          <a:blip r:embed="rId4">
            <a:alphaModFix/>
          </a:blip>
          <a:stretch>
            <a:fillRect/>
          </a:stretch>
        </p:blipFill>
        <p:spPr>
          <a:xfrm>
            <a:off x="4832397" y="1241550"/>
            <a:ext cx="3999900" cy="323824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Flipper station</a:t>
            </a:r>
            <a:endParaRPr/>
          </a:p>
        </p:txBody>
      </p:sp>
      <p:sp>
        <p:nvSpPr>
          <p:cNvPr id="146" name="Google Shape;146;p2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1200"/>
              </a:spcBef>
              <a:spcAft>
                <a:spcPts val="0"/>
              </a:spcAft>
              <a:buNone/>
            </a:pPr>
            <a:r>
              <a:rPr lang="en" sz="1800">
                <a:solidFill>
                  <a:schemeClr val="dk1"/>
                </a:solidFill>
              </a:rPr>
              <a:t>If the scanning system detects that a card is facing the wrong side up, the machine’s intelligent flipping mechanism is activated. This automated feature precisely rotates the card to its correct position using servo motors before moving it forward for further processing. By eliminating the need for manual adjustments, this mechanism contributes to the overall efficiency and reliability of the machine.</a:t>
            </a:r>
            <a:endParaRPr sz="1800">
              <a:solidFill>
                <a:schemeClr val="dk1"/>
              </a:solidFill>
            </a:endParaRPr>
          </a:p>
          <a:p>
            <a:pPr indent="0" lvl="0" marL="0" rtl="0" algn="l">
              <a:spcBef>
                <a:spcPts val="1200"/>
              </a:spcBef>
              <a:spcAft>
                <a:spcPts val="1200"/>
              </a:spcAft>
              <a:buNone/>
            </a:pPr>
            <a:r>
              <a:t/>
            </a:r>
            <a:endParaRPr/>
          </a:p>
        </p:txBody>
      </p:sp>
      <p:pic>
        <p:nvPicPr>
          <p:cNvPr id="147" name="Google Shape;147;p23"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pic>
        <p:nvPicPr>
          <p:cNvPr id="148" name="Google Shape;148;p23"/>
          <p:cNvPicPr preferRelativeResize="0"/>
          <p:nvPr/>
        </p:nvPicPr>
        <p:blipFill rotWithShape="1">
          <a:blip r:embed="rId4">
            <a:alphaModFix/>
          </a:blip>
          <a:srcRect b="0" l="5615" r="0" t="0"/>
          <a:stretch/>
        </p:blipFill>
        <p:spPr>
          <a:xfrm>
            <a:off x="4832400" y="1217063"/>
            <a:ext cx="3999900" cy="328723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Rotation Station</a:t>
            </a:r>
            <a:endParaRPr/>
          </a:p>
        </p:txBody>
      </p:sp>
      <p:sp>
        <p:nvSpPr>
          <p:cNvPr id="154" name="Google Shape;154;p2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1200"/>
              </a:spcBef>
              <a:spcAft>
                <a:spcPts val="0"/>
              </a:spcAft>
              <a:buNone/>
            </a:pPr>
            <a:r>
              <a:rPr lang="en" sz="1800">
                <a:solidFill>
                  <a:schemeClr val="dk1"/>
                </a:solidFill>
              </a:rPr>
              <a:t>To maintain uniformity in the final output, the machine is equipped with a sophisticated orientation system. This mechanism ensures that each card exits the machine in a perfectly aligned manner, with a consistent top-to-bottom and front-to-back configuration. The station is operated by a single stepper motor </a:t>
            </a:r>
            <a:r>
              <a:rPr lang="en" sz="1800">
                <a:solidFill>
                  <a:schemeClr val="dk1"/>
                </a:solidFill>
              </a:rPr>
              <a:t>connected</a:t>
            </a:r>
            <a:r>
              <a:rPr lang="en" sz="1800">
                <a:solidFill>
                  <a:schemeClr val="dk1"/>
                </a:solidFill>
              </a:rPr>
              <a:t> to the base of the station Regardless of how the cards are inserted into the machine initially, they are processed and adjusted so that they emerge in an organized and standardized format.</a:t>
            </a:r>
            <a:endParaRPr sz="1800">
              <a:solidFill>
                <a:schemeClr val="dk1"/>
              </a:solidFill>
            </a:endParaRPr>
          </a:p>
          <a:p>
            <a:pPr indent="0" lvl="0" marL="0" rtl="0" algn="l">
              <a:spcBef>
                <a:spcPts val="1200"/>
              </a:spcBef>
              <a:spcAft>
                <a:spcPts val="1200"/>
              </a:spcAft>
              <a:buNone/>
            </a:pPr>
            <a:r>
              <a:t/>
            </a:r>
            <a:endParaRPr/>
          </a:p>
        </p:txBody>
      </p:sp>
      <p:pic>
        <p:nvPicPr>
          <p:cNvPr id="155" name="Google Shape;155;p24"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sp>
        <p:nvSpPr>
          <p:cNvPr id="156" name="Google Shape;156;p2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7" name="Google Shape;157;p24"/>
          <p:cNvPicPr preferRelativeResize="0"/>
          <p:nvPr/>
        </p:nvPicPr>
        <p:blipFill>
          <a:blip r:embed="rId4">
            <a:alphaModFix/>
          </a:blip>
          <a:stretch>
            <a:fillRect/>
          </a:stretch>
        </p:blipFill>
        <p:spPr>
          <a:xfrm>
            <a:off x="4832401" y="1124162"/>
            <a:ext cx="3999900" cy="347302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Exit Box</a:t>
            </a:r>
            <a:endParaRPr/>
          </a:p>
        </p:txBody>
      </p:sp>
      <p:sp>
        <p:nvSpPr>
          <p:cNvPr id="163" name="Google Shape;163;p2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0" lvl="0" marL="0" rtl="0" algn="l">
              <a:spcBef>
                <a:spcPts val="1200"/>
              </a:spcBef>
              <a:spcAft>
                <a:spcPts val="0"/>
              </a:spcAft>
              <a:buNone/>
            </a:pPr>
            <a:r>
              <a:rPr lang="en" sz="1800">
                <a:solidFill>
                  <a:schemeClr val="dk1"/>
                </a:solidFill>
              </a:rPr>
              <a:t>Once the cards have been fully processed, they are neatly delivered to one of the output trays in a uniform and well-organized stack. This feature allows for easy retrieval and handling, ensuring that the processed cards remain neatly arranged and ready for use. The output mechanism minimizes the need for manual sorting, reducing time and effort for the user.</a:t>
            </a:r>
            <a:endParaRPr sz="1800">
              <a:solidFill>
                <a:schemeClr val="dk1"/>
              </a:solidFill>
            </a:endParaRPr>
          </a:p>
          <a:p>
            <a:pPr indent="0" lvl="0" marL="0" rtl="0" algn="l">
              <a:spcBef>
                <a:spcPts val="1200"/>
              </a:spcBef>
              <a:spcAft>
                <a:spcPts val="1200"/>
              </a:spcAft>
              <a:buNone/>
            </a:pPr>
            <a:r>
              <a:t/>
            </a:r>
            <a:endParaRPr/>
          </a:p>
        </p:txBody>
      </p:sp>
      <p:pic>
        <p:nvPicPr>
          <p:cNvPr id="164" name="Google Shape;164;p25"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pic>
        <p:nvPicPr>
          <p:cNvPr id="165" name="Google Shape;165;p25"/>
          <p:cNvPicPr preferRelativeResize="0"/>
          <p:nvPr/>
        </p:nvPicPr>
        <p:blipFill>
          <a:blip r:embed="rId4">
            <a:alphaModFix/>
          </a:blip>
          <a:stretch>
            <a:fillRect/>
          </a:stretch>
        </p:blipFill>
        <p:spPr>
          <a:xfrm>
            <a:off x="4832401" y="1281325"/>
            <a:ext cx="3999901" cy="315868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 VS DC motors</a:t>
            </a:r>
            <a:endParaRPr/>
          </a:p>
        </p:txBody>
      </p:sp>
      <p:graphicFrame>
        <p:nvGraphicFramePr>
          <p:cNvPr id="171" name="Google Shape;171;p26"/>
          <p:cNvGraphicFramePr/>
          <p:nvPr/>
        </p:nvGraphicFramePr>
        <p:xfrm>
          <a:off x="311700" y="1078375"/>
          <a:ext cx="3000000" cy="3000000"/>
        </p:xfrm>
        <a:graphic>
          <a:graphicData uri="http://schemas.openxmlformats.org/drawingml/2006/table">
            <a:tbl>
              <a:tblPr>
                <a:noFill/>
                <a:tableStyleId>{82703F50-72EB-40E0-AD95-E81DBDDE93C5}</a:tableStyleId>
              </a:tblPr>
              <a:tblGrid>
                <a:gridCol w="2413000"/>
                <a:gridCol w="2413000"/>
                <a:gridCol w="2413000"/>
              </a:tblGrid>
              <a:tr h="381000">
                <a:tc>
                  <a:txBody>
                    <a:bodyPr/>
                    <a:lstStyle/>
                    <a:p>
                      <a:pPr indent="0" lvl="0" marL="0" rtl="0" algn="l">
                        <a:spcBef>
                          <a:spcPts val="0"/>
                        </a:spcBef>
                        <a:spcAft>
                          <a:spcPts val="0"/>
                        </a:spcAft>
                        <a:buNone/>
                      </a:pPr>
                      <a:r>
                        <a:rPr lang="en">
                          <a:solidFill>
                            <a:schemeClr val="dk1"/>
                          </a:solidFill>
                        </a:rPr>
                        <a:t>Motor Type</a:t>
                      </a:r>
                      <a:endParaRPr>
                        <a:solidFill>
                          <a:schemeClr val="dk1"/>
                        </a:solidFill>
                      </a:endParaRPr>
                    </a:p>
                  </a:txBody>
                  <a:tcPr marT="91425" marB="91425" marR="91425" marL="91425">
                    <a:solidFill>
                      <a:srgbClr val="2C2C2C"/>
                    </a:solidFill>
                  </a:tcPr>
                </a:tc>
                <a:tc>
                  <a:txBody>
                    <a:bodyPr/>
                    <a:lstStyle/>
                    <a:p>
                      <a:pPr indent="0" lvl="0" marL="0" rtl="0" algn="l">
                        <a:spcBef>
                          <a:spcPts val="0"/>
                        </a:spcBef>
                        <a:spcAft>
                          <a:spcPts val="0"/>
                        </a:spcAft>
                        <a:buNone/>
                      </a:pPr>
                      <a:r>
                        <a:rPr lang="en">
                          <a:solidFill>
                            <a:schemeClr val="dk1"/>
                          </a:solidFill>
                        </a:rPr>
                        <a:t>AC </a:t>
                      </a:r>
                      <a:endParaRPr>
                        <a:solidFill>
                          <a:schemeClr val="dk1"/>
                        </a:solidFill>
                      </a:endParaRPr>
                    </a:p>
                  </a:txBody>
                  <a:tcPr marT="91425" marB="91425" marR="91425" marL="91425">
                    <a:solidFill>
                      <a:srgbClr val="2C2C2C"/>
                    </a:solidFill>
                  </a:tcPr>
                </a:tc>
                <a:tc>
                  <a:txBody>
                    <a:bodyPr/>
                    <a:lstStyle/>
                    <a:p>
                      <a:pPr indent="0" lvl="0" marL="0" rtl="0" algn="l">
                        <a:spcBef>
                          <a:spcPts val="0"/>
                        </a:spcBef>
                        <a:spcAft>
                          <a:spcPts val="0"/>
                        </a:spcAft>
                        <a:buNone/>
                      </a:pPr>
                      <a:r>
                        <a:rPr lang="en">
                          <a:solidFill>
                            <a:schemeClr val="dk1"/>
                          </a:solidFill>
                        </a:rPr>
                        <a:t>DC</a:t>
                      </a:r>
                      <a:endParaRPr>
                        <a:solidFill>
                          <a:schemeClr val="dk1"/>
                        </a:solidFill>
                      </a:endParaRPr>
                    </a:p>
                  </a:txBody>
                  <a:tcPr marT="91425" marB="91425" marR="91425" marL="91425">
                    <a:solidFill>
                      <a:srgbClr val="2C2C2C"/>
                    </a:solidFill>
                  </a:tcPr>
                </a:tc>
              </a:tr>
              <a:tr h="381000">
                <a:tc>
                  <a:txBody>
                    <a:bodyPr/>
                    <a:lstStyle/>
                    <a:p>
                      <a:pPr indent="0" lvl="0" marL="0" rtl="0" algn="l">
                        <a:spcBef>
                          <a:spcPts val="0"/>
                        </a:spcBef>
                        <a:spcAft>
                          <a:spcPts val="0"/>
                        </a:spcAft>
                        <a:buNone/>
                      </a:pPr>
                      <a:r>
                        <a:rPr lang="en">
                          <a:solidFill>
                            <a:schemeClr val="dk1"/>
                          </a:solidFill>
                        </a:rPr>
                        <a:t>Durability</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5-10 years</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1000-3000 hours</a:t>
                      </a:r>
                      <a:endParaRPr>
                        <a:solidFill>
                          <a:schemeClr val="dk1"/>
                        </a:solidFill>
                      </a:endParaRPr>
                    </a:p>
                  </a:txBody>
                  <a:tcPr marT="91425" marB="91425" marR="91425" marL="91425">
                    <a:solidFill>
                      <a:srgbClr val="244061"/>
                    </a:solidFill>
                  </a:tcPr>
                </a:tc>
              </a:tr>
              <a:tr h="381000">
                <a:tc>
                  <a:txBody>
                    <a:bodyPr/>
                    <a:lstStyle/>
                    <a:p>
                      <a:pPr indent="0" lvl="0" marL="0" rtl="0" algn="l">
                        <a:spcBef>
                          <a:spcPts val="0"/>
                        </a:spcBef>
                        <a:spcAft>
                          <a:spcPts val="0"/>
                        </a:spcAft>
                        <a:buNone/>
                      </a:pPr>
                      <a:r>
                        <a:rPr lang="en">
                          <a:solidFill>
                            <a:schemeClr val="dk1"/>
                          </a:solidFill>
                        </a:rPr>
                        <a:t>Driver method</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Requires Alternator</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Direct voltage</a:t>
                      </a:r>
                      <a:endParaRPr>
                        <a:solidFill>
                          <a:schemeClr val="dk1"/>
                        </a:solidFill>
                      </a:endParaRPr>
                    </a:p>
                  </a:txBody>
                  <a:tcPr marT="91425" marB="91425" marR="91425" marL="91425">
                    <a:solidFill>
                      <a:srgbClr val="244061"/>
                    </a:solidFill>
                  </a:tcPr>
                </a:tc>
              </a:tr>
              <a:tr h="381000">
                <a:tc>
                  <a:txBody>
                    <a:bodyPr/>
                    <a:lstStyle/>
                    <a:p>
                      <a:pPr indent="0" lvl="0" marL="0" rtl="0" algn="l">
                        <a:spcBef>
                          <a:spcPts val="0"/>
                        </a:spcBef>
                        <a:spcAft>
                          <a:spcPts val="0"/>
                        </a:spcAft>
                        <a:buNone/>
                      </a:pPr>
                      <a:r>
                        <a:rPr lang="en">
                          <a:solidFill>
                            <a:schemeClr val="dk1"/>
                          </a:solidFill>
                        </a:rPr>
                        <a:t>Response time</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0.5-1 seconds</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sz="1350">
                          <a:solidFill>
                            <a:schemeClr val="dk1"/>
                          </a:solidFill>
                        </a:rPr>
                        <a:t>0.1-0.5 Seconds</a:t>
                      </a:r>
                      <a:endParaRPr>
                        <a:solidFill>
                          <a:schemeClr val="dk1"/>
                        </a:solidFill>
                      </a:endParaRPr>
                    </a:p>
                  </a:txBody>
                  <a:tcPr marT="91425" marB="91425" marR="91425" marL="91425">
                    <a:solidFill>
                      <a:srgbClr val="244061"/>
                    </a:solidFill>
                  </a:tcPr>
                </a:tc>
              </a:tr>
              <a:tr h="381000">
                <a:tc>
                  <a:txBody>
                    <a:bodyPr/>
                    <a:lstStyle/>
                    <a:p>
                      <a:pPr indent="0" lvl="0" marL="0" rtl="0" algn="l">
                        <a:spcBef>
                          <a:spcPts val="0"/>
                        </a:spcBef>
                        <a:spcAft>
                          <a:spcPts val="0"/>
                        </a:spcAft>
                        <a:buNone/>
                      </a:pPr>
                      <a:r>
                        <a:rPr lang="en">
                          <a:solidFill>
                            <a:schemeClr val="dk1"/>
                          </a:solidFill>
                        </a:rPr>
                        <a:t>Speed regulation</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1:300</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1:1000</a:t>
                      </a:r>
                      <a:endParaRPr>
                        <a:solidFill>
                          <a:schemeClr val="dk1"/>
                        </a:solidFill>
                      </a:endParaRPr>
                    </a:p>
                  </a:txBody>
                  <a:tcPr marT="91425" marB="91425" marR="91425" marL="91425">
                    <a:solidFill>
                      <a:srgbClr val="244061"/>
                    </a:solidFill>
                  </a:tcPr>
                </a:tc>
              </a:tr>
              <a:tr h="381000">
                <a:tc>
                  <a:txBody>
                    <a:bodyPr/>
                    <a:lstStyle/>
                    <a:p>
                      <a:pPr indent="0" lvl="0" marL="0" rtl="0" algn="l">
                        <a:spcBef>
                          <a:spcPts val="0"/>
                        </a:spcBef>
                        <a:spcAft>
                          <a:spcPts val="0"/>
                        </a:spcAft>
                        <a:buNone/>
                      </a:pPr>
                      <a:r>
                        <a:rPr lang="en">
                          <a:solidFill>
                            <a:schemeClr val="dk1"/>
                          </a:solidFill>
                        </a:rPr>
                        <a:t>Start up Current requirement</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5-7x </a:t>
                      </a:r>
                      <a:r>
                        <a:rPr lang="en">
                          <a:solidFill>
                            <a:schemeClr val="dk1"/>
                          </a:solidFill>
                        </a:rPr>
                        <a:t>operating</a:t>
                      </a:r>
                      <a:r>
                        <a:rPr lang="en">
                          <a:solidFill>
                            <a:schemeClr val="dk1"/>
                          </a:solidFill>
                        </a:rPr>
                        <a:t> current</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2-3x operating current</a:t>
                      </a:r>
                      <a:endParaRPr>
                        <a:solidFill>
                          <a:schemeClr val="dk1"/>
                        </a:solidFill>
                      </a:endParaRPr>
                    </a:p>
                  </a:txBody>
                  <a:tcPr marT="91425" marB="91425" marR="91425" marL="91425">
                    <a:solidFill>
                      <a:srgbClr val="244061"/>
                    </a:solidFill>
                  </a:tcPr>
                </a:tc>
              </a:tr>
              <a:tr h="381000">
                <a:tc>
                  <a:txBody>
                    <a:bodyPr/>
                    <a:lstStyle/>
                    <a:p>
                      <a:pPr indent="0" lvl="0" marL="0" rtl="0" algn="l">
                        <a:spcBef>
                          <a:spcPts val="0"/>
                        </a:spcBef>
                        <a:spcAft>
                          <a:spcPts val="0"/>
                        </a:spcAft>
                        <a:buNone/>
                      </a:pPr>
                      <a:r>
                        <a:rPr lang="en">
                          <a:solidFill>
                            <a:schemeClr val="dk1"/>
                          </a:solidFill>
                        </a:rPr>
                        <a:t>Sound</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Loud</a:t>
                      </a:r>
                      <a:endParaRPr>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lang="en">
                          <a:solidFill>
                            <a:schemeClr val="dk1"/>
                          </a:solidFill>
                        </a:rPr>
                        <a:t>Quiet</a:t>
                      </a:r>
                      <a:endParaRPr>
                        <a:solidFill>
                          <a:schemeClr val="dk1"/>
                        </a:solidFill>
                      </a:endParaRPr>
                    </a:p>
                  </a:txBody>
                  <a:tcPr marT="91425" marB="91425" marR="91425" marL="91425">
                    <a:solidFill>
                      <a:srgbClr val="244061"/>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G12-N20 </a:t>
            </a:r>
            <a:r>
              <a:rPr lang="en"/>
              <a:t>Geared</a:t>
            </a:r>
            <a:r>
              <a:rPr lang="en"/>
              <a:t> Mini DC Motor</a:t>
            </a:r>
            <a:endParaRPr/>
          </a:p>
        </p:txBody>
      </p:sp>
      <p:sp>
        <p:nvSpPr>
          <p:cNvPr id="177" name="Google Shape;177;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8" name="Google Shape;178;p27"/>
          <p:cNvPicPr preferRelativeResize="0"/>
          <p:nvPr/>
        </p:nvPicPr>
        <p:blipFill rotWithShape="1">
          <a:blip r:embed="rId3">
            <a:alphaModFix/>
          </a:blip>
          <a:srcRect b="17903" l="18407" r="0" t="13396"/>
          <a:stretch/>
        </p:blipFill>
        <p:spPr>
          <a:xfrm>
            <a:off x="7506375" y="2068412"/>
            <a:ext cx="1381950" cy="1163525"/>
          </a:xfrm>
          <a:prstGeom prst="rect">
            <a:avLst/>
          </a:prstGeom>
          <a:noFill/>
          <a:ln>
            <a:noFill/>
          </a:ln>
        </p:spPr>
      </p:pic>
      <p:pic>
        <p:nvPicPr>
          <p:cNvPr id="179" name="Google Shape;179;p27"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graphicFrame>
        <p:nvGraphicFramePr>
          <p:cNvPr id="180" name="Google Shape;180;p27"/>
          <p:cNvGraphicFramePr/>
          <p:nvPr/>
        </p:nvGraphicFramePr>
        <p:xfrm>
          <a:off x="311700" y="1110175"/>
          <a:ext cx="3000000" cy="3000000"/>
        </p:xfrm>
        <a:graphic>
          <a:graphicData uri="http://schemas.openxmlformats.org/drawingml/2006/table">
            <a:tbl>
              <a:tblPr>
                <a:noFill/>
                <a:tableStyleId>{82703F50-72EB-40E0-AD95-E81DBDDE93C5}</a:tableStyleId>
              </a:tblPr>
              <a:tblGrid>
                <a:gridCol w="1744625"/>
                <a:gridCol w="1744625"/>
                <a:gridCol w="1744625"/>
                <a:gridCol w="1744625"/>
              </a:tblGrid>
              <a:tr h="351200">
                <a:tc>
                  <a:txBody>
                    <a:bodyPr/>
                    <a:lstStyle/>
                    <a:p>
                      <a:pPr indent="0" lvl="0" marL="0" rtl="0" algn="just">
                        <a:spcBef>
                          <a:spcPts val="0"/>
                        </a:spcBef>
                        <a:spcAft>
                          <a:spcPts val="0"/>
                        </a:spcAft>
                        <a:buNone/>
                      </a:pPr>
                      <a:r>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G12-N20 Geared Mini DC Motor</a:t>
                      </a:r>
                      <a:endParaRPr b="1" sz="1200">
                        <a:solidFill>
                          <a:schemeClr val="dk1"/>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M260</a:t>
                      </a:r>
                      <a:endParaRPr b="1" sz="1200">
                        <a:solidFill>
                          <a:schemeClr val="dk1"/>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Adafruit DC Toy / Hobby Motor - 130 Size </a:t>
                      </a:r>
                      <a:endParaRPr b="1" sz="1200">
                        <a:solidFill>
                          <a:schemeClr val="dk1"/>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Voltage (V)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3 - 12 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1-3</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4.5-9</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Current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70 mA - 1 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110 mA - </a:t>
                      </a:r>
                      <a:r>
                        <a:rPr b="1" lang="en" sz="1200">
                          <a:solidFill>
                            <a:schemeClr val="dk1"/>
                          </a:solidFill>
                          <a:latin typeface="MS Mincho"/>
                          <a:ea typeface="MS Mincho"/>
                          <a:cs typeface="MS Mincho"/>
                          <a:sym typeface="MS Mincho"/>
                        </a:rPr>
                        <a:t>：</a:t>
                      </a:r>
                      <a:r>
                        <a:rPr b="1" lang="en" sz="1200">
                          <a:solidFill>
                            <a:schemeClr val="dk1"/>
                          </a:solidFill>
                          <a:latin typeface="Times New Roman"/>
                          <a:ea typeface="Times New Roman"/>
                          <a:cs typeface="Times New Roman"/>
                          <a:sym typeface="Times New Roman"/>
                        </a:rPr>
                        <a:t>800 mA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70 mA -500 mA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Power Consumption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42 mW - 12 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0.11 - 0.33 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0.42 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Speed (RPM)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50 - 200 RPM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6600 ±10%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9100 ±1800 rpm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Torque (Nm)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2 - 16 kg*cm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N/A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20 g*cm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Size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36 x 12 x 10mm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11.9 x 15.3 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27.5mm x 20mm x 15mm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Weight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10g</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26g</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17.5g</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Shaft size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3 x 10mm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6 mm and 10 teeth gear</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8mm x 2mm diameter</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Cost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$1.68-$15.00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$2.10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$2.00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51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Temp Range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0-70℃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-5℃- 40℃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Stepper Online 17HS08-1004S -Stepper motor</a:t>
            </a:r>
            <a:endParaRPr/>
          </a:p>
        </p:txBody>
      </p:sp>
      <p:sp>
        <p:nvSpPr>
          <p:cNvPr id="186" name="Google Shape;186;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7" name="Google Shape;187;p28"/>
          <p:cNvPicPr preferRelativeResize="0"/>
          <p:nvPr/>
        </p:nvPicPr>
        <p:blipFill>
          <a:blip r:embed="rId3">
            <a:alphaModFix/>
          </a:blip>
          <a:stretch>
            <a:fillRect/>
          </a:stretch>
        </p:blipFill>
        <p:spPr>
          <a:xfrm>
            <a:off x="7483775" y="2289175"/>
            <a:ext cx="1549400" cy="1549400"/>
          </a:xfrm>
          <a:prstGeom prst="rect">
            <a:avLst/>
          </a:prstGeom>
          <a:noFill/>
          <a:ln>
            <a:noFill/>
          </a:ln>
        </p:spPr>
      </p:pic>
      <p:pic>
        <p:nvPicPr>
          <p:cNvPr id="188" name="Google Shape;188;p28"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graphicFrame>
        <p:nvGraphicFramePr>
          <p:cNvPr id="189" name="Google Shape;189;p28"/>
          <p:cNvGraphicFramePr/>
          <p:nvPr/>
        </p:nvGraphicFramePr>
        <p:xfrm>
          <a:off x="229700" y="1146175"/>
          <a:ext cx="3000000" cy="3000000"/>
        </p:xfrm>
        <a:graphic>
          <a:graphicData uri="http://schemas.openxmlformats.org/drawingml/2006/table">
            <a:tbl>
              <a:tblPr>
                <a:noFill/>
                <a:tableStyleId>{82703F50-72EB-40E0-AD95-E81DBDDE93C5}</a:tableStyleId>
              </a:tblPr>
              <a:tblGrid>
                <a:gridCol w="1809750"/>
                <a:gridCol w="1809750"/>
                <a:gridCol w="1809750"/>
                <a:gridCol w="1809750"/>
              </a:tblGrid>
              <a:tr h="381000">
                <a:tc>
                  <a:txBody>
                    <a:bodyPr/>
                    <a:lstStyle/>
                    <a:p>
                      <a:pPr indent="0" lvl="0" marL="0" rtl="0" algn="just">
                        <a:spcBef>
                          <a:spcPts val="0"/>
                        </a:spcBef>
                        <a:spcAft>
                          <a:spcPts val="0"/>
                        </a:spcAft>
                        <a:buNone/>
                      </a:pPr>
                      <a:r>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i="1" lang="en" sz="1200">
                          <a:solidFill>
                            <a:schemeClr val="dk1"/>
                          </a:solidFill>
                          <a:latin typeface="Times New Roman"/>
                          <a:ea typeface="Times New Roman"/>
                          <a:cs typeface="Times New Roman"/>
                          <a:sym typeface="Times New Roman"/>
                        </a:rPr>
                        <a:t>StepperOnline</a:t>
                      </a:r>
                      <a:br>
                        <a:rPr b="1" i="1" lang="en" sz="1200">
                          <a:solidFill>
                            <a:schemeClr val="dk1"/>
                          </a:solidFill>
                          <a:latin typeface="Times New Roman"/>
                          <a:ea typeface="Times New Roman"/>
                          <a:cs typeface="Times New Roman"/>
                          <a:sym typeface="Times New Roman"/>
                        </a:rPr>
                      </a:br>
                      <a:r>
                        <a:rPr b="1" i="1" lang="en" sz="1200">
                          <a:solidFill>
                            <a:schemeClr val="dk1"/>
                          </a:solidFill>
                          <a:latin typeface="Times New Roman"/>
                          <a:ea typeface="Times New Roman"/>
                          <a:cs typeface="Times New Roman"/>
                          <a:sym typeface="Times New Roman"/>
                        </a:rPr>
                        <a:t>17HS08-1004S</a:t>
                      </a:r>
                      <a:endParaRPr b="1" i="1" sz="1200">
                        <a:solidFill>
                          <a:schemeClr val="dk1"/>
                        </a:solidFill>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i="1" lang="en" sz="1200">
                          <a:solidFill>
                            <a:schemeClr val="dk1"/>
                          </a:solidFill>
                          <a:latin typeface="Times New Roman"/>
                          <a:ea typeface="Times New Roman"/>
                          <a:cs typeface="Times New Roman"/>
                          <a:sym typeface="Times New Roman"/>
                        </a:rPr>
                        <a:t>StepperOnline </a:t>
                      </a:r>
                      <a:endParaRPr b="1" i="1" sz="12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b="1" i="1" lang="en" sz="1200">
                          <a:solidFill>
                            <a:schemeClr val="dk1"/>
                          </a:solidFill>
                          <a:latin typeface="Times New Roman"/>
                          <a:ea typeface="Times New Roman"/>
                          <a:cs typeface="Times New Roman"/>
                          <a:sym typeface="Times New Roman"/>
                        </a:rPr>
                        <a:t>17HS13-0404S1</a:t>
                      </a:r>
                      <a:endParaRPr b="1" i="1" sz="1200">
                        <a:solidFill>
                          <a:schemeClr val="dk1"/>
                        </a:solidFill>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i="1" lang="en" sz="1200">
                          <a:solidFill>
                            <a:schemeClr val="dk1"/>
                          </a:solidFill>
                          <a:latin typeface="Times New Roman"/>
                          <a:ea typeface="Times New Roman"/>
                          <a:cs typeface="Times New Roman"/>
                          <a:sym typeface="Times New Roman"/>
                        </a:rPr>
                        <a:t>Adafruit  </a:t>
                      </a:r>
                      <a:endParaRPr b="1" i="1" sz="12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b="1" i="1" lang="en" sz="1200">
                          <a:solidFill>
                            <a:schemeClr val="dk1"/>
                          </a:solidFill>
                          <a:latin typeface="Times New Roman"/>
                          <a:ea typeface="Times New Roman"/>
                          <a:cs typeface="Times New Roman"/>
                          <a:sym typeface="Times New Roman"/>
                        </a:rPr>
                        <a:t>XY42STH34-0354A</a:t>
                      </a:r>
                      <a:endParaRPr b="1" i="1" sz="1200">
                        <a:solidFill>
                          <a:schemeClr val="dk1"/>
                        </a:solidFill>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Voltage (V)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3.7</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12</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12</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Current/Phase (mA)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1000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400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350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Power Consumption/Phase (W)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3.7</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4.8</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4.2 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Torque (N-cm)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16</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26</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15.7</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Step Angle (Degrees)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1.8</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1.8</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1.8</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Size (mm)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42 x 42 x 20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42 x 42 x 34</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42 x 42 x 34</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Weight (g)</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140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230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220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810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Cost (USD)</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$7.99</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$12.50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$14.00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9"/>
          <p:cNvSpPr txBox="1"/>
          <p:nvPr>
            <p:ph type="title"/>
          </p:nvPr>
        </p:nvSpPr>
        <p:spPr>
          <a:xfrm>
            <a:off x="219225" y="2760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DRV8912-Q1 – 12 Channel Brushed DC Motor Driver	</a:t>
            </a:r>
            <a:endParaRPr/>
          </a:p>
        </p:txBody>
      </p:sp>
      <p:pic>
        <p:nvPicPr>
          <p:cNvPr id="195" name="Google Shape;195;p29"/>
          <p:cNvPicPr preferRelativeResize="0"/>
          <p:nvPr/>
        </p:nvPicPr>
        <p:blipFill rotWithShape="1">
          <a:blip r:embed="rId3">
            <a:alphaModFix/>
          </a:blip>
          <a:srcRect b="25147" l="6811" r="12295" t="3996"/>
          <a:stretch/>
        </p:blipFill>
        <p:spPr>
          <a:xfrm>
            <a:off x="8181000" y="0"/>
            <a:ext cx="963000" cy="1124700"/>
          </a:xfrm>
          <a:prstGeom prst="rect">
            <a:avLst/>
          </a:prstGeom>
          <a:noFill/>
          <a:ln>
            <a:noFill/>
          </a:ln>
        </p:spPr>
      </p:pic>
      <p:graphicFrame>
        <p:nvGraphicFramePr>
          <p:cNvPr id="196" name="Google Shape;196;p29"/>
          <p:cNvGraphicFramePr/>
          <p:nvPr/>
        </p:nvGraphicFramePr>
        <p:xfrm>
          <a:off x="397825" y="883625"/>
          <a:ext cx="3000000" cy="3000000"/>
        </p:xfrm>
        <a:graphic>
          <a:graphicData uri="http://schemas.openxmlformats.org/drawingml/2006/table">
            <a:tbl>
              <a:tblPr>
                <a:noFill/>
                <a:tableStyleId>{82703F50-72EB-40E0-AD95-E81DBDDE93C5}</a:tableStyleId>
              </a:tblPr>
              <a:tblGrid>
                <a:gridCol w="1498775"/>
                <a:gridCol w="1498775"/>
                <a:gridCol w="1498775"/>
                <a:gridCol w="1498775"/>
              </a:tblGrid>
              <a:tr h="201775">
                <a:tc>
                  <a:txBody>
                    <a:bodyPr/>
                    <a:lstStyle/>
                    <a:p>
                      <a:pPr indent="0" lvl="0" marL="0" rtl="0" algn="just">
                        <a:spcBef>
                          <a:spcPts val="0"/>
                        </a:spcBef>
                        <a:spcAft>
                          <a:spcPts val="0"/>
                        </a:spcAft>
                        <a:buNone/>
                      </a:pPr>
                      <a:r>
                        <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lang="en" sz="900">
                          <a:solidFill>
                            <a:srgbClr val="FFFFFF"/>
                          </a:solidFill>
                          <a:latin typeface="Times New Roman"/>
                          <a:ea typeface="Times New Roman"/>
                          <a:cs typeface="Times New Roman"/>
                          <a:sym typeface="Times New Roman"/>
                        </a:rPr>
                        <a:t>DRV89XX-Q1</a:t>
                      </a:r>
                      <a:endParaRPr b="1" sz="900">
                        <a:solidFill>
                          <a:srgbClr val="FFFFFF"/>
                        </a:solidFill>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lang="en" sz="900">
                          <a:solidFill>
                            <a:srgbClr val="FFFFFF"/>
                          </a:solidFill>
                          <a:latin typeface="Times New Roman"/>
                          <a:ea typeface="Times New Roman"/>
                          <a:cs typeface="Times New Roman"/>
                          <a:sym typeface="Times New Roman"/>
                        </a:rPr>
                        <a:t>L9110S</a:t>
                      </a:r>
                      <a:endParaRPr b="1" sz="900">
                        <a:solidFill>
                          <a:srgbClr val="FFFFFF"/>
                        </a:solidFill>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lang="en" sz="900">
                          <a:solidFill>
                            <a:srgbClr val="FFFFFF"/>
                          </a:solidFill>
                          <a:latin typeface="Times New Roman"/>
                          <a:ea typeface="Times New Roman"/>
                          <a:cs typeface="Times New Roman"/>
                          <a:sym typeface="Times New Roman"/>
                        </a:rPr>
                        <a:t>L298P</a:t>
                      </a:r>
                      <a:endParaRPr b="1" sz="900">
                        <a:solidFill>
                          <a:srgbClr val="FFFFFF"/>
                        </a:solidFill>
                        <a:latin typeface="Times New Roman"/>
                        <a:ea typeface="Times New Roman"/>
                        <a:cs typeface="Times New Roman"/>
                        <a:sym typeface="Times New Roman"/>
                      </a:endParaRPr>
                    </a:p>
                  </a:txBody>
                  <a:tcPr marT="0" marB="0" marR="68575" marL="68575">
                    <a:lnL cap="flat" cmpd="sng">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r>
              <a:tr h="2496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Number of Half Bridge</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4,6,8,10, and 12</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1</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2</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496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Input Voltage (chip) (V)</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0-5.5V</a:t>
                      </a:r>
                      <a:endParaRPr b="1" sz="9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(norm 3.3-V and 5-V)</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2.5-12</a:t>
                      </a:r>
                      <a:endParaRPr b="1" sz="9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6 (TYP)</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4.5 - 7 </a:t>
                      </a:r>
                      <a:endParaRPr b="1" sz="9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5 (TYP)</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496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Output Voltage (V)</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4.5 - 32V (requires input of same value) </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0-Vcc</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4.8 - 50 </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496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Output Current (A)</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6</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.800</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3 (non constant)</a:t>
                      </a:r>
                      <a:endParaRPr b="1" sz="9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2 (constant)</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01775">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Power Rating (W)</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27-280</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2-9.6 </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25</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7450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Supported Motor Types</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brushed-DC (BDC) motors or stepper motors</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Steeper &amp; DC</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brushed-DC (BDC) motors or stepper motors</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06925">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 MISC Protection </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nFAULT, OLD, (OTW/OTSD)</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No</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Over temp protection</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01775">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Control Method</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PWM</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PWM</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PWM</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496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Communication Protocol</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SPI</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Binary</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binary</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01775">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Libraries</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Arduino (open source) </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Arduino (open source) </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Arduino</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01775">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Speed Range</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80-2000HZ (PWM)</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N/A</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N/A</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496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Over Voltage/Current Protection</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Yes</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No</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Yes through sense pins</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01775">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Dimensions</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7.80 mm × 4.40 mm</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6mm x 5mm x 3.2mm</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16 x 11.1 mm </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328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Temperature Range (°C)</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-40 to 125</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-30-85</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–25 to 130</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49650">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Cost</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$1.05-1.56 (TI)</a:t>
                      </a:r>
                      <a:endParaRPr b="1" sz="900">
                        <a:solidFill>
                          <a:srgbClr val="FFFFFF"/>
                        </a:solidFill>
                        <a:latin typeface="Times New Roman"/>
                        <a:ea typeface="Times New Roman"/>
                        <a:cs typeface="Times New Roman"/>
                        <a:sym typeface="Times New Roman"/>
                      </a:endParaRPr>
                    </a:p>
                    <a:p>
                      <a:pPr indent="0" lvl="0" marL="0" rtl="0" algn="l">
                        <a:spcBef>
                          <a:spcPts val="0"/>
                        </a:spcBef>
                        <a:spcAft>
                          <a:spcPts val="0"/>
                        </a:spcAft>
                        <a:buNone/>
                      </a:pPr>
                      <a:r>
                        <a:rPr b="1" lang="en" sz="900">
                          <a:solidFill>
                            <a:srgbClr val="FFFFFF"/>
                          </a:solidFill>
                          <a:latin typeface="Times New Roman"/>
                          <a:ea typeface="Times New Roman"/>
                          <a:cs typeface="Times New Roman"/>
                          <a:sym typeface="Times New Roman"/>
                        </a:rPr>
                        <a:t>$2.78-5.33 (digit key)</a:t>
                      </a:r>
                      <a:endParaRPr b="1" sz="9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$0.98</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900">
                          <a:solidFill>
                            <a:schemeClr val="dk1"/>
                          </a:solidFill>
                          <a:latin typeface="Times New Roman"/>
                          <a:ea typeface="Times New Roman"/>
                          <a:cs typeface="Times New Roman"/>
                          <a:sym typeface="Times New Roman"/>
                        </a:rPr>
                        <a:t>$1-12.00</a:t>
                      </a:r>
                      <a:endParaRPr b="1" sz="9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DRV8825 – Stepper Motor Driver</a:t>
            </a:r>
            <a:endParaRPr/>
          </a:p>
        </p:txBody>
      </p:sp>
      <p:pic>
        <p:nvPicPr>
          <p:cNvPr id="202" name="Google Shape;202;p30"/>
          <p:cNvPicPr preferRelativeResize="0"/>
          <p:nvPr/>
        </p:nvPicPr>
        <p:blipFill rotWithShape="1">
          <a:blip r:embed="rId3">
            <a:alphaModFix/>
          </a:blip>
          <a:srcRect b="25147" l="6811" r="12295" t="3996"/>
          <a:stretch/>
        </p:blipFill>
        <p:spPr>
          <a:xfrm>
            <a:off x="8181000" y="0"/>
            <a:ext cx="963000" cy="1124700"/>
          </a:xfrm>
          <a:prstGeom prst="rect">
            <a:avLst/>
          </a:prstGeom>
          <a:noFill/>
          <a:ln>
            <a:noFill/>
          </a:ln>
        </p:spPr>
      </p:pic>
      <p:graphicFrame>
        <p:nvGraphicFramePr>
          <p:cNvPr id="203" name="Google Shape;203;p30"/>
          <p:cNvGraphicFramePr/>
          <p:nvPr/>
        </p:nvGraphicFramePr>
        <p:xfrm>
          <a:off x="311700" y="1206875"/>
          <a:ext cx="3000000" cy="3000000"/>
        </p:xfrm>
        <a:graphic>
          <a:graphicData uri="http://schemas.openxmlformats.org/drawingml/2006/table">
            <a:tbl>
              <a:tblPr>
                <a:noFill/>
                <a:tableStyleId>{82703F50-72EB-40E0-AD95-E81DBDDE93C5}</a:tableStyleId>
              </a:tblPr>
              <a:tblGrid>
                <a:gridCol w="2413000"/>
                <a:gridCol w="2413000"/>
                <a:gridCol w="2413000"/>
              </a:tblGrid>
              <a:tr h="381000">
                <a:tc>
                  <a:txBody>
                    <a:bodyPr/>
                    <a:lstStyle/>
                    <a:p>
                      <a:pPr indent="0" lvl="0" marL="0" rtl="0" algn="l">
                        <a:spcBef>
                          <a:spcPts val="0"/>
                        </a:spcBef>
                        <a:spcAft>
                          <a:spcPts val="0"/>
                        </a:spcAft>
                        <a:buNone/>
                      </a:pPr>
                      <a:r>
                        <a:t/>
                      </a:r>
                      <a:endParaRPr>
                        <a:solidFill>
                          <a:schemeClr val="dk1"/>
                        </a:solidFill>
                      </a:endParaRPr>
                    </a:p>
                  </a:txBody>
                  <a:tcPr marT="91425" marB="91425" marR="91425" marL="91425">
                    <a:solidFill>
                      <a:srgbClr val="000000"/>
                    </a:solidFill>
                  </a:tcPr>
                </a:tc>
                <a:tc>
                  <a:txBody>
                    <a:bodyPr/>
                    <a:lstStyle/>
                    <a:p>
                      <a:pPr indent="0" lvl="0" marL="0" rtl="0" algn="l">
                        <a:spcBef>
                          <a:spcPts val="0"/>
                        </a:spcBef>
                        <a:spcAft>
                          <a:spcPts val="0"/>
                        </a:spcAft>
                        <a:buNone/>
                      </a:pPr>
                      <a:r>
                        <a:rPr lang="en">
                          <a:solidFill>
                            <a:schemeClr val="dk1"/>
                          </a:solidFill>
                        </a:rPr>
                        <a:t>DRV8825</a:t>
                      </a:r>
                      <a:endParaRPr>
                        <a:solidFill>
                          <a:schemeClr val="dk1"/>
                        </a:solidFill>
                      </a:endParaRPr>
                    </a:p>
                  </a:txBody>
                  <a:tcPr marT="91425" marB="91425" marR="91425" marL="91425">
                    <a:solidFill>
                      <a:srgbClr val="000000"/>
                    </a:solidFill>
                  </a:tcPr>
                </a:tc>
                <a:tc>
                  <a:txBody>
                    <a:bodyPr/>
                    <a:lstStyle/>
                    <a:p>
                      <a:pPr indent="0" lvl="0" marL="0" rtl="0" algn="l">
                        <a:spcBef>
                          <a:spcPts val="0"/>
                        </a:spcBef>
                        <a:spcAft>
                          <a:spcPts val="0"/>
                        </a:spcAft>
                        <a:buNone/>
                      </a:pPr>
                      <a:r>
                        <a:rPr lang="en">
                          <a:solidFill>
                            <a:schemeClr val="dk1"/>
                          </a:solidFill>
                        </a:rPr>
                        <a:t>DRV8912</a:t>
                      </a:r>
                      <a:endParaRPr>
                        <a:solidFill>
                          <a:schemeClr val="dk1"/>
                        </a:solidFill>
                      </a:endParaRPr>
                    </a:p>
                  </a:txBody>
                  <a:tcPr marT="91425" marB="91425" marR="91425" marL="91425">
                    <a:solidFill>
                      <a:srgbClr val="000000"/>
                    </a:solidFill>
                  </a:tcPr>
                </a:tc>
              </a:tr>
              <a:tr h="381000">
                <a:tc>
                  <a:txBody>
                    <a:bodyPr/>
                    <a:lstStyle/>
                    <a:p>
                      <a:pPr indent="0" lvl="0" marL="0" rtl="0" algn="l">
                        <a:spcBef>
                          <a:spcPts val="0"/>
                        </a:spcBef>
                        <a:spcAft>
                          <a:spcPts val="0"/>
                        </a:spcAft>
                        <a:buNone/>
                      </a:pPr>
                      <a:r>
                        <a:rPr b="1" lang="en" sz="800">
                          <a:solidFill>
                            <a:schemeClr val="dk1"/>
                          </a:solidFill>
                        </a:rPr>
                        <a:t>Input Voltage</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8.2V - 45V</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0-5.5V</a:t>
                      </a:r>
                      <a:endParaRPr b="1" sz="8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(norm 3.3-V and 5-V)</a:t>
                      </a:r>
                      <a:endParaRPr b="1" sz="800">
                        <a:solidFill>
                          <a:schemeClr val="dk1"/>
                        </a:solidFill>
                      </a:endParaRPr>
                    </a:p>
                  </a:txBody>
                  <a:tcPr marT="91425" marB="91425" marR="91425" marL="91425">
                    <a:solidFill>
                      <a:srgbClr val="666666"/>
                    </a:solidFill>
                  </a:tcPr>
                </a:tc>
              </a:tr>
              <a:tr h="381000">
                <a:tc>
                  <a:txBody>
                    <a:bodyPr/>
                    <a:lstStyle/>
                    <a:p>
                      <a:pPr indent="0" lvl="0" marL="0" rtl="0" algn="l">
                        <a:spcBef>
                          <a:spcPts val="0"/>
                        </a:spcBef>
                        <a:spcAft>
                          <a:spcPts val="0"/>
                        </a:spcAft>
                        <a:buNone/>
                      </a:pPr>
                      <a:r>
                        <a:rPr b="1" lang="en" sz="800">
                          <a:solidFill>
                            <a:schemeClr val="dk1"/>
                          </a:solidFill>
                        </a:rPr>
                        <a:t>Max Output Current</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2.5 A/phase (with heatsink)</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6</a:t>
                      </a:r>
                      <a:endParaRPr b="1" sz="800">
                        <a:solidFill>
                          <a:schemeClr val="dk1"/>
                        </a:solidFill>
                      </a:endParaRPr>
                    </a:p>
                  </a:txBody>
                  <a:tcPr marT="91425" marB="91425" marR="91425" marL="91425">
                    <a:solidFill>
                      <a:srgbClr val="666666"/>
                    </a:solidFill>
                  </a:tcPr>
                </a:tc>
              </a:tr>
              <a:tr h="381000">
                <a:tc>
                  <a:txBody>
                    <a:bodyPr/>
                    <a:lstStyle/>
                    <a:p>
                      <a:pPr indent="0" lvl="0" marL="0" rtl="0" algn="l">
                        <a:spcBef>
                          <a:spcPts val="0"/>
                        </a:spcBef>
                        <a:spcAft>
                          <a:spcPts val="0"/>
                        </a:spcAft>
                        <a:buNone/>
                      </a:pPr>
                      <a:r>
                        <a:rPr b="1" lang="en" sz="800">
                          <a:solidFill>
                            <a:schemeClr val="dk1"/>
                          </a:solidFill>
                        </a:rPr>
                        <a:t>Control Method</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STEP/DIR interface with microstepping indexer</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PWM</a:t>
                      </a:r>
                      <a:endParaRPr b="1" sz="800">
                        <a:solidFill>
                          <a:schemeClr val="dk1"/>
                        </a:solidFill>
                      </a:endParaRPr>
                    </a:p>
                  </a:txBody>
                  <a:tcPr marT="91425" marB="91425" marR="91425" marL="91425">
                    <a:solidFill>
                      <a:srgbClr val="666666"/>
                    </a:solidFill>
                  </a:tcPr>
                </a:tc>
              </a:tr>
              <a:tr h="381000">
                <a:tc>
                  <a:txBody>
                    <a:bodyPr/>
                    <a:lstStyle/>
                    <a:p>
                      <a:pPr indent="0" lvl="0" marL="0" rtl="0" algn="l">
                        <a:spcBef>
                          <a:spcPts val="0"/>
                        </a:spcBef>
                        <a:spcAft>
                          <a:spcPts val="0"/>
                        </a:spcAft>
                        <a:buNone/>
                      </a:pPr>
                      <a:r>
                        <a:rPr b="1" lang="en" sz="800">
                          <a:solidFill>
                            <a:schemeClr val="dk1"/>
                          </a:solidFill>
                        </a:rPr>
                        <a:t>Max STEP Input Rate</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250kHz</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rPr>
                        <a:t>500kHz</a:t>
                      </a:r>
                      <a:endParaRPr b="1" sz="800">
                        <a:solidFill>
                          <a:schemeClr val="dk1"/>
                        </a:solidFill>
                      </a:endParaRPr>
                    </a:p>
                  </a:txBody>
                  <a:tcPr marT="91425" marB="91425" marR="91425" marL="91425">
                    <a:solidFill>
                      <a:srgbClr val="666666"/>
                    </a:solidFill>
                  </a:tcPr>
                </a:tc>
              </a:tr>
              <a:tr h="381000">
                <a:tc>
                  <a:txBody>
                    <a:bodyPr/>
                    <a:lstStyle/>
                    <a:p>
                      <a:pPr indent="0" lvl="0" marL="0" rtl="0" algn="l">
                        <a:spcBef>
                          <a:spcPts val="0"/>
                        </a:spcBef>
                        <a:spcAft>
                          <a:spcPts val="0"/>
                        </a:spcAft>
                        <a:buNone/>
                      </a:pPr>
                      <a:r>
                        <a:rPr b="1" lang="en" sz="800">
                          <a:solidFill>
                            <a:schemeClr val="dk1"/>
                          </a:solidFill>
                        </a:rPr>
                        <a:t>Overcurrent Protection</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Yes- hardware-triggered shutdown at ~3 A</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rPr>
                        <a:t>Yes</a:t>
                      </a:r>
                      <a:endParaRPr b="1" sz="800">
                        <a:solidFill>
                          <a:schemeClr val="dk1"/>
                        </a:solidFill>
                      </a:endParaRPr>
                    </a:p>
                  </a:txBody>
                  <a:tcPr marT="91425" marB="91425" marR="91425" marL="91425">
                    <a:solidFill>
                      <a:srgbClr val="666666"/>
                    </a:solidFill>
                  </a:tcPr>
                </a:tc>
              </a:tr>
              <a:tr h="381000">
                <a:tc>
                  <a:txBody>
                    <a:bodyPr/>
                    <a:lstStyle/>
                    <a:p>
                      <a:pPr indent="0" lvl="0" marL="0" rtl="0" algn="l">
                        <a:spcBef>
                          <a:spcPts val="0"/>
                        </a:spcBef>
                        <a:spcAft>
                          <a:spcPts val="0"/>
                        </a:spcAft>
                        <a:buNone/>
                      </a:pPr>
                      <a:r>
                        <a:rPr b="1" lang="en" sz="800">
                          <a:solidFill>
                            <a:schemeClr val="dk1"/>
                          </a:solidFill>
                        </a:rPr>
                        <a:t>Physical Dimensions</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9.7 mm 6.4mm x 1.2mm (HTSSOP-28 package)</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7.80 mm × 4.40 mm</a:t>
                      </a:r>
                      <a:endParaRPr b="1" sz="800">
                        <a:solidFill>
                          <a:schemeClr val="dk1"/>
                        </a:solidFill>
                      </a:endParaRPr>
                    </a:p>
                  </a:txBody>
                  <a:tcPr marT="91425" marB="91425" marR="91425" marL="91425">
                    <a:solidFill>
                      <a:srgbClr val="666666"/>
                    </a:solidFill>
                  </a:tcPr>
                </a:tc>
              </a:tr>
              <a:tr h="381000">
                <a:tc>
                  <a:txBody>
                    <a:bodyPr/>
                    <a:lstStyle/>
                    <a:p>
                      <a:pPr indent="0" lvl="0" marL="0" rtl="0" algn="l">
                        <a:spcBef>
                          <a:spcPts val="0"/>
                        </a:spcBef>
                        <a:spcAft>
                          <a:spcPts val="0"/>
                        </a:spcAft>
                        <a:buNone/>
                      </a:pPr>
                      <a:r>
                        <a:rPr b="1" lang="en" sz="800">
                          <a:solidFill>
                            <a:schemeClr val="dk1"/>
                          </a:solidFill>
                        </a:rPr>
                        <a:t>Operating Temp Range</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-40 C to 85 C</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rPr>
                        <a:t>40 C to 85 C</a:t>
                      </a:r>
                      <a:endParaRPr b="1" sz="800">
                        <a:solidFill>
                          <a:schemeClr val="dk1"/>
                        </a:solidFill>
                      </a:endParaRPr>
                    </a:p>
                  </a:txBody>
                  <a:tcPr marT="91425" marB="91425" marR="91425" marL="91425">
                    <a:solidFill>
                      <a:srgbClr val="666666"/>
                    </a:solidFill>
                  </a:tcPr>
                </a:tc>
              </a:tr>
              <a:tr h="381000">
                <a:tc>
                  <a:txBody>
                    <a:bodyPr/>
                    <a:lstStyle/>
                    <a:p>
                      <a:pPr indent="0" lvl="0" marL="0" rtl="0" algn="l">
                        <a:spcBef>
                          <a:spcPts val="0"/>
                        </a:spcBef>
                        <a:spcAft>
                          <a:spcPts val="0"/>
                        </a:spcAft>
                        <a:buNone/>
                      </a:pPr>
                      <a:r>
                        <a:rPr b="1" lang="en" sz="800">
                          <a:solidFill>
                            <a:schemeClr val="dk1"/>
                          </a:solidFill>
                        </a:rPr>
                        <a:t>Cost</a:t>
                      </a:r>
                      <a:endParaRPr b="1" sz="800">
                        <a:solidFill>
                          <a:schemeClr val="dk1"/>
                        </a:solidFill>
                      </a:endParaRPr>
                    </a:p>
                  </a:txBody>
                  <a:tcPr marT="91425" marB="91425" marR="91425" marL="91425">
                    <a:solidFill>
                      <a:srgbClr val="666666"/>
                    </a:solidFill>
                  </a:tcPr>
                </a:tc>
                <a:tc>
                  <a:txBody>
                    <a:bodyPr/>
                    <a:lstStyle/>
                    <a:p>
                      <a:pPr indent="0" lvl="0" marL="0" rtl="0" algn="l">
                        <a:spcBef>
                          <a:spcPts val="0"/>
                        </a:spcBef>
                        <a:spcAft>
                          <a:spcPts val="0"/>
                        </a:spcAft>
                        <a:buNone/>
                      </a:pPr>
                      <a:r>
                        <a:rPr b="1" lang="en" sz="800">
                          <a:solidFill>
                            <a:schemeClr val="dk1"/>
                          </a:solidFill>
                        </a:rPr>
                        <a:t>$4 - 6.00</a:t>
                      </a:r>
                      <a:endParaRPr b="1" sz="800">
                        <a:solidFill>
                          <a:schemeClr val="dk1"/>
                        </a:solidFill>
                      </a:endParaRPr>
                    </a:p>
                  </a:txBody>
                  <a:tcPr marT="91425" marB="91425" marR="91425" marL="9142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$1.05-1.56</a:t>
                      </a:r>
                      <a:endParaRPr b="1" sz="800">
                        <a:solidFill>
                          <a:schemeClr val="dk1"/>
                        </a:solidFill>
                      </a:endParaRPr>
                    </a:p>
                  </a:txBody>
                  <a:tcPr marT="91425" marB="91425" marR="91425" marL="91425">
                    <a:solidFill>
                      <a:srgbClr val="666666"/>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H2010 &amp; LM393 -IR Sensor </a:t>
            </a:r>
            <a:endParaRPr/>
          </a:p>
        </p:txBody>
      </p:sp>
      <p:sp>
        <p:nvSpPr>
          <p:cNvPr id="209" name="Google Shape;209;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0" name="Google Shape;210;p31"/>
          <p:cNvPicPr preferRelativeResize="0"/>
          <p:nvPr/>
        </p:nvPicPr>
        <p:blipFill>
          <a:blip r:embed="rId3">
            <a:alphaModFix/>
          </a:blip>
          <a:stretch>
            <a:fillRect/>
          </a:stretch>
        </p:blipFill>
        <p:spPr>
          <a:xfrm>
            <a:off x="6489995" y="1332999"/>
            <a:ext cx="2342304" cy="2170300"/>
          </a:xfrm>
          <a:prstGeom prst="rect">
            <a:avLst/>
          </a:prstGeom>
          <a:noFill/>
          <a:ln>
            <a:noFill/>
          </a:ln>
        </p:spPr>
      </p:pic>
      <p:pic>
        <p:nvPicPr>
          <p:cNvPr id="211" name="Google Shape;211;p31"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graphicFrame>
        <p:nvGraphicFramePr>
          <p:cNvPr id="212" name="Google Shape;212;p31"/>
          <p:cNvGraphicFramePr/>
          <p:nvPr/>
        </p:nvGraphicFramePr>
        <p:xfrm>
          <a:off x="311700" y="1068150"/>
          <a:ext cx="3000000" cy="3000000"/>
        </p:xfrm>
        <a:graphic>
          <a:graphicData uri="http://schemas.openxmlformats.org/drawingml/2006/table">
            <a:tbl>
              <a:tblPr bandRow="1" firstCol="1" firstRow="1">
                <a:noFill/>
                <a:tableStyleId>{2EB0D3B5-614D-4A5F-BC2E-D262FC5C378D}</a:tableStyleId>
              </a:tblPr>
              <a:tblGrid>
                <a:gridCol w="1425575"/>
                <a:gridCol w="1317625"/>
                <a:gridCol w="1283325"/>
                <a:gridCol w="1917075"/>
              </a:tblGrid>
              <a:tr h="12700">
                <a:tc>
                  <a:txBody>
                    <a:bodyPr/>
                    <a:lstStyle/>
                    <a:p>
                      <a:pPr indent="0" lvl="0" marL="0" rtl="0" algn="l">
                        <a:spcBef>
                          <a:spcPts val="0"/>
                        </a:spcBef>
                        <a:spcAft>
                          <a:spcPts val="0"/>
                        </a:spcAft>
                        <a:buNone/>
                      </a:pPr>
                      <a:r>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TLV493D Magnetic sensor </a:t>
                      </a:r>
                      <a:endParaRPr b="1" sz="1200">
                        <a:solidFill>
                          <a:schemeClr val="dk1"/>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H2010 &amp; LM393</a:t>
                      </a:r>
                      <a:endParaRPr b="1"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b="1" sz="1200">
                        <a:solidFill>
                          <a:schemeClr val="dk1"/>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IR Break Beam Sensors with Premium Wire Header Ends - 3mm LEDs</a:t>
                      </a:r>
                      <a:endParaRPr b="1" sz="1200">
                        <a:solidFill>
                          <a:schemeClr val="dk1"/>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Physical dimensions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2.9mmx2.5mm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27x20x17mm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20mm x 10mm x 8mm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Voltage range </a:t>
                      </a:r>
                      <a:endParaRPr b="1"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2.8 -3.5v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3.3 -5V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3.3-5.5 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Current draw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3.7 mA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15mA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10-20mA for Emitter</a:t>
                      </a:r>
                      <a:endParaRPr b="1"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100mA sink for receiver</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Sleep/standby power consumption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7nA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15mA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N/A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Detection range (mm/cm)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N/A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10.3mm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25cm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Resolution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98 μT (resolution)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N/A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N/A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Time to detect an object</a:t>
                      </a:r>
                      <a:endParaRPr b="1"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10Hz - 3.3 KHz (update rate)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15 μS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 &lt;2ms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Cost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$0.81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$1.60 per unit 8 for pack of 5</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$2.95</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Group Members</a:t>
            </a:r>
            <a:endParaRPr/>
          </a:p>
        </p:txBody>
      </p:sp>
      <p:sp>
        <p:nvSpPr>
          <p:cNvPr id="66" name="Google Shape;66;p14"/>
          <p:cNvSpPr txBox="1"/>
          <p:nvPr/>
        </p:nvSpPr>
        <p:spPr>
          <a:xfrm>
            <a:off x="0" y="3982975"/>
            <a:ext cx="9144000" cy="42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1"/>
                </a:solidFill>
                <a:latin typeface="Average"/>
                <a:ea typeface="Average"/>
                <a:cs typeface="Average"/>
                <a:sym typeface="Average"/>
              </a:rPr>
              <a:t>     Emily Gensch, CpE         Henry Abshire, CpE       Nicholas Heikes, CpE      Benjamin Harris, EE</a:t>
            </a:r>
            <a:endParaRPr sz="1700">
              <a:solidFill>
                <a:schemeClr val="dk1"/>
              </a:solidFill>
              <a:latin typeface="Average"/>
              <a:ea typeface="Average"/>
              <a:cs typeface="Average"/>
              <a:sym typeface="Average"/>
            </a:endParaRPr>
          </a:p>
        </p:txBody>
      </p:sp>
      <p:pic>
        <p:nvPicPr>
          <p:cNvPr id="67" name="Google Shape;67;p14" title="pngimg.com - cards_PNG8490.png"/>
          <p:cNvPicPr preferRelativeResize="0"/>
          <p:nvPr/>
        </p:nvPicPr>
        <p:blipFill>
          <a:blip r:embed="rId3">
            <a:alphaModFix/>
          </a:blip>
          <a:stretch>
            <a:fillRect/>
          </a:stretch>
        </p:blipFill>
        <p:spPr>
          <a:xfrm>
            <a:off x="-379149" y="1527513"/>
            <a:ext cx="2279950" cy="1945675"/>
          </a:xfrm>
          <a:prstGeom prst="rect">
            <a:avLst/>
          </a:prstGeom>
          <a:noFill/>
          <a:ln>
            <a:noFill/>
          </a:ln>
        </p:spPr>
      </p:pic>
      <p:pic>
        <p:nvPicPr>
          <p:cNvPr id="68" name="Google Shape;68;p14" title="pngimg.com - cards_PNG8490.png"/>
          <p:cNvPicPr preferRelativeResize="0"/>
          <p:nvPr/>
        </p:nvPicPr>
        <p:blipFill>
          <a:blip r:embed="rId3">
            <a:alphaModFix/>
          </a:blip>
          <a:stretch>
            <a:fillRect/>
          </a:stretch>
        </p:blipFill>
        <p:spPr>
          <a:xfrm>
            <a:off x="2108900" y="1527509"/>
            <a:ext cx="2279950" cy="1945667"/>
          </a:xfrm>
          <a:prstGeom prst="rect">
            <a:avLst/>
          </a:prstGeom>
          <a:noFill/>
          <a:ln>
            <a:noFill/>
          </a:ln>
        </p:spPr>
      </p:pic>
      <p:pic>
        <p:nvPicPr>
          <p:cNvPr id="69" name="Google Shape;69;p14" title="922E29EC-7F13-4349-81C4-B676526DFA99.jpeg"/>
          <p:cNvPicPr preferRelativeResize="0"/>
          <p:nvPr/>
        </p:nvPicPr>
        <p:blipFill rotWithShape="1">
          <a:blip r:embed="rId4">
            <a:alphaModFix/>
          </a:blip>
          <a:srcRect b="0" l="0" r="0" t="0"/>
          <a:stretch/>
        </p:blipFill>
        <p:spPr>
          <a:xfrm>
            <a:off x="780375" y="1684650"/>
            <a:ext cx="1223400" cy="1631400"/>
          </a:xfrm>
          <a:prstGeom prst="roundRect">
            <a:avLst>
              <a:gd fmla="val 16667" name="adj"/>
            </a:avLst>
          </a:prstGeom>
          <a:noFill/>
          <a:ln>
            <a:noFill/>
          </a:ln>
        </p:spPr>
      </p:pic>
      <p:pic>
        <p:nvPicPr>
          <p:cNvPr id="70" name="Google Shape;70;p14" title="pngimg.com - cards_PNG8490.png"/>
          <p:cNvPicPr preferRelativeResize="0"/>
          <p:nvPr/>
        </p:nvPicPr>
        <p:blipFill>
          <a:blip r:embed="rId3">
            <a:alphaModFix/>
          </a:blip>
          <a:stretch>
            <a:fillRect/>
          </a:stretch>
        </p:blipFill>
        <p:spPr>
          <a:xfrm>
            <a:off x="4417763" y="1492112"/>
            <a:ext cx="2362950" cy="2016487"/>
          </a:xfrm>
          <a:prstGeom prst="rect">
            <a:avLst/>
          </a:prstGeom>
          <a:noFill/>
          <a:ln>
            <a:noFill/>
          </a:ln>
        </p:spPr>
      </p:pic>
      <p:pic>
        <p:nvPicPr>
          <p:cNvPr id="71" name="Google Shape;71;p14" title="pngimg.com - cards_PNG8490.png"/>
          <p:cNvPicPr preferRelativeResize="0"/>
          <p:nvPr/>
        </p:nvPicPr>
        <p:blipFill>
          <a:blip r:embed="rId3">
            <a:alphaModFix/>
          </a:blip>
          <a:stretch>
            <a:fillRect/>
          </a:stretch>
        </p:blipFill>
        <p:spPr>
          <a:xfrm>
            <a:off x="6704534" y="1527524"/>
            <a:ext cx="2279941" cy="1945652"/>
          </a:xfrm>
          <a:prstGeom prst="rect">
            <a:avLst/>
          </a:prstGeom>
          <a:noFill/>
          <a:ln>
            <a:noFill/>
          </a:ln>
        </p:spPr>
      </p:pic>
      <p:sp>
        <p:nvSpPr>
          <p:cNvPr id="72" name="Google Shape;72;p14"/>
          <p:cNvSpPr txBox="1"/>
          <p:nvPr/>
        </p:nvSpPr>
        <p:spPr>
          <a:xfrm>
            <a:off x="311700" y="4317900"/>
            <a:ext cx="8520600" cy="32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latin typeface="Average"/>
                <a:ea typeface="Average"/>
                <a:cs typeface="Average"/>
                <a:sym typeface="Average"/>
              </a:rPr>
              <a:t>       </a:t>
            </a:r>
            <a:r>
              <a:rPr lang="en" sz="1300">
                <a:solidFill>
                  <a:schemeClr val="lt2"/>
                </a:solidFill>
                <a:latin typeface="Average"/>
                <a:ea typeface="Average"/>
                <a:cs typeface="Average"/>
                <a:sym typeface="Average"/>
              </a:rPr>
              <a:t>Project Manager                            Hardware Lead	                               Software Lead                                 Electrical Lead</a:t>
            </a:r>
            <a:endParaRPr sz="1300">
              <a:solidFill>
                <a:schemeClr val="lt2"/>
              </a:solidFill>
              <a:latin typeface="Average"/>
              <a:ea typeface="Average"/>
              <a:cs typeface="Average"/>
              <a:sym typeface="Average"/>
            </a:endParaRPr>
          </a:p>
        </p:txBody>
      </p:sp>
      <p:sp>
        <p:nvSpPr>
          <p:cNvPr id="73" name="Google Shape;73;p14"/>
          <p:cNvSpPr txBox="1"/>
          <p:nvPr/>
        </p:nvSpPr>
        <p:spPr>
          <a:xfrm>
            <a:off x="311700" y="4553225"/>
            <a:ext cx="8520600" cy="32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lt2"/>
                </a:solidFill>
                <a:latin typeface="Average"/>
                <a:ea typeface="Average"/>
                <a:cs typeface="Average"/>
                <a:sym typeface="Average"/>
              </a:rPr>
              <a:t>     &amp; Mechanical Lead  </a:t>
            </a:r>
            <a:r>
              <a:rPr lang="en" sz="1300">
                <a:solidFill>
                  <a:schemeClr val="dk1"/>
                </a:solidFill>
                <a:latin typeface="Average"/>
                <a:ea typeface="Average"/>
                <a:cs typeface="Average"/>
                <a:sym typeface="Average"/>
              </a:rPr>
              <a:t>  </a:t>
            </a:r>
            <a:endParaRPr sz="1300">
              <a:solidFill>
                <a:schemeClr val="dk1"/>
              </a:solidFill>
              <a:latin typeface="Average"/>
              <a:ea typeface="Average"/>
              <a:cs typeface="Average"/>
              <a:sym typeface="Average"/>
            </a:endParaRPr>
          </a:p>
        </p:txBody>
      </p:sp>
      <p:pic>
        <p:nvPicPr>
          <p:cNvPr id="74" name="Google Shape;74;p14"/>
          <p:cNvPicPr preferRelativeResize="0"/>
          <p:nvPr/>
        </p:nvPicPr>
        <p:blipFill>
          <a:blip r:embed="rId5">
            <a:alphaModFix/>
          </a:blip>
          <a:stretch>
            <a:fillRect/>
          </a:stretch>
        </p:blipFill>
        <p:spPr>
          <a:xfrm>
            <a:off x="7895850" y="1684650"/>
            <a:ext cx="1223397" cy="1631398"/>
          </a:xfrm>
          <a:prstGeom prst="rect">
            <a:avLst/>
          </a:prstGeom>
          <a:noFill/>
          <a:ln>
            <a:noFill/>
          </a:ln>
        </p:spPr>
      </p:pic>
      <p:pic>
        <p:nvPicPr>
          <p:cNvPr id="75" name="Google Shape;75;p14" title="henryHead2.jpg"/>
          <p:cNvPicPr preferRelativeResize="0"/>
          <p:nvPr/>
        </p:nvPicPr>
        <p:blipFill rotWithShape="1">
          <a:blip r:embed="rId6">
            <a:alphaModFix/>
          </a:blip>
          <a:srcRect b="0" l="8049" r="8790" t="22432"/>
          <a:stretch/>
        </p:blipFill>
        <p:spPr>
          <a:xfrm>
            <a:off x="3315107" y="1635000"/>
            <a:ext cx="1352700" cy="1680900"/>
          </a:xfrm>
          <a:prstGeom prst="roundRect">
            <a:avLst>
              <a:gd fmla="val 16667" name="adj"/>
            </a:avLst>
          </a:prstGeom>
          <a:noFill/>
          <a:ln>
            <a:noFill/>
          </a:ln>
        </p:spPr>
      </p:pic>
      <p:pic>
        <p:nvPicPr>
          <p:cNvPr id="76" name="Google Shape;76;p14" title="heikes.nicholas@gmail.com-7498de93.jpg"/>
          <p:cNvPicPr preferRelativeResize="0"/>
          <p:nvPr/>
        </p:nvPicPr>
        <p:blipFill rotWithShape="1">
          <a:blip r:embed="rId7">
            <a:alphaModFix/>
          </a:blip>
          <a:srcRect b="37200" l="23583" r="13928" t="5568"/>
          <a:stretch/>
        </p:blipFill>
        <p:spPr>
          <a:xfrm>
            <a:off x="5564275" y="1632601"/>
            <a:ext cx="1263000" cy="1735500"/>
          </a:xfrm>
          <a:prstGeom prst="roundRect">
            <a:avLst>
              <a:gd fmla="val 16667" name="adj"/>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TCS34725 -Ada fruit Color Sensor</a:t>
            </a:r>
            <a:endParaRPr/>
          </a:p>
        </p:txBody>
      </p:sp>
      <p:sp>
        <p:nvSpPr>
          <p:cNvPr id="218" name="Google Shape;218;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9" name="Google Shape;219;p32"/>
          <p:cNvPicPr preferRelativeResize="0"/>
          <p:nvPr/>
        </p:nvPicPr>
        <p:blipFill>
          <a:blip r:embed="rId3">
            <a:alphaModFix/>
          </a:blip>
          <a:stretch>
            <a:fillRect/>
          </a:stretch>
        </p:blipFill>
        <p:spPr>
          <a:xfrm>
            <a:off x="6224875" y="1520725"/>
            <a:ext cx="2875975" cy="2158451"/>
          </a:xfrm>
          <a:prstGeom prst="rect">
            <a:avLst/>
          </a:prstGeom>
          <a:noFill/>
          <a:ln>
            <a:noFill/>
          </a:ln>
        </p:spPr>
      </p:pic>
      <p:pic>
        <p:nvPicPr>
          <p:cNvPr id="220" name="Google Shape;220;p32"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graphicFrame>
        <p:nvGraphicFramePr>
          <p:cNvPr id="221" name="Google Shape;221;p32"/>
          <p:cNvGraphicFramePr/>
          <p:nvPr/>
        </p:nvGraphicFramePr>
        <p:xfrm>
          <a:off x="254975" y="992325"/>
          <a:ext cx="3000000" cy="3000000"/>
        </p:xfrm>
        <a:graphic>
          <a:graphicData uri="http://schemas.openxmlformats.org/drawingml/2006/table">
            <a:tbl>
              <a:tblPr>
                <a:noFill/>
                <a:tableStyleId>{82703F50-72EB-40E0-AD95-E81DBDDE93C5}</a:tableStyleId>
              </a:tblPr>
              <a:tblGrid>
                <a:gridCol w="1492475"/>
                <a:gridCol w="1492475"/>
                <a:gridCol w="1492475"/>
                <a:gridCol w="1492475"/>
              </a:tblGrid>
              <a:tr h="264200">
                <a:tc>
                  <a:txBody>
                    <a:bodyPr/>
                    <a:lstStyle/>
                    <a:p>
                      <a:pPr indent="0" lvl="0" marL="0" rtl="0" algn="just">
                        <a:spcBef>
                          <a:spcPts val="0"/>
                        </a:spcBef>
                        <a:spcAft>
                          <a:spcPts val="0"/>
                        </a:spcAft>
                        <a:buNone/>
                      </a:pPr>
                      <a:r>
                        <a:t/>
                      </a:r>
                      <a:endParaRPr b="1" sz="1200">
                        <a:solidFill>
                          <a:srgbClr val="FFFFFF"/>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lang="en" sz="1200">
                          <a:solidFill>
                            <a:srgbClr val="FFFFFF"/>
                          </a:solidFill>
                          <a:latin typeface="Times New Roman"/>
                          <a:ea typeface="Times New Roman"/>
                          <a:cs typeface="Times New Roman"/>
                          <a:sym typeface="Times New Roman"/>
                        </a:rPr>
                        <a:t>TCS34725</a:t>
                      </a:r>
                      <a:endParaRPr b="1" sz="1200">
                        <a:solidFill>
                          <a:srgbClr val="FFFFFF"/>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lang="en" sz="1200">
                          <a:solidFill>
                            <a:srgbClr val="FFFFFF"/>
                          </a:solidFill>
                          <a:latin typeface="Times New Roman"/>
                          <a:ea typeface="Times New Roman"/>
                          <a:cs typeface="Times New Roman"/>
                          <a:sym typeface="Times New Roman"/>
                        </a:rPr>
                        <a:t>AS7341</a:t>
                      </a:r>
                      <a:endParaRPr b="1" sz="1200">
                        <a:solidFill>
                          <a:srgbClr val="FFFFFF"/>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c>
                  <a:txBody>
                    <a:bodyPr/>
                    <a:lstStyle/>
                    <a:p>
                      <a:pPr indent="0" lvl="0" marL="0" rtl="0" algn="just">
                        <a:spcBef>
                          <a:spcPts val="0"/>
                        </a:spcBef>
                        <a:spcAft>
                          <a:spcPts val="0"/>
                        </a:spcAft>
                        <a:buNone/>
                      </a:pPr>
                      <a:r>
                        <a:rPr b="1" lang="en" sz="1200">
                          <a:solidFill>
                            <a:srgbClr val="FFFFFF"/>
                          </a:solidFill>
                          <a:latin typeface="Times New Roman"/>
                          <a:ea typeface="Times New Roman"/>
                          <a:cs typeface="Times New Roman"/>
                          <a:sym typeface="Times New Roman"/>
                        </a:rPr>
                        <a:t>TCS230</a:t>
                      </a:r>
                      <a:endParaRPr b="1" sz="1200">
                        <a:solidFill>
                          <a:srgbClr val="FFFFFF"/>
                        </a:solidFill>
                        <a:latin typeface="Times New Roman"/>
                        <a:ea typeface="Times New Roman"/>
                        <a:cs typeface="Times New Roman"/>
                        <a:sym typeface="Times New Roman"/>
                      </a:endParaRPr>
                    </a:p>
                  </a:txBody>
                  <a:tcPr marT="0" marB="0" marR="68575" marL="68575">
                    <a:lnL cap="flat" cmpd="sng">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000000"/>
                    </a:solidFill>
                  </a:tcPr>
                </a:tc>
              </a:tr>
              <a:tr h="264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Price (USD)</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2.09 - 3.33</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15.95</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7.90 - 78.50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64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Resolution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4 16-bits channel</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11 16-bit Channels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analog</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64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IR filter</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Yes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Yes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No</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64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Dynamic range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3,800,000:1</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N/A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N/A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64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Operating voltage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2.7-3.8V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1.7-2.0V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2.7-5.5V</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49775">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Current use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2.5 (wait) – 330 (active) μA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0.7-300 μA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5μA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49775">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Communication interface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I2C (400 kbits/s)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I2C (400 kHz)</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analog</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64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Response Time</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2.4 - 614 ms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27.8ms -738.8ms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100ns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49775">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Foot print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2mm x 2.4 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6.35mm x 6.35mm x 1mm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1.15 mm by 1.15 mm.</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264200">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Interrupts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Yes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Yes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No</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49775">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Color Channel</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RGBC</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RGBC &amp; NIR &amp; Flicker</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RGBC</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349775">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Ambient Light Sensor</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Yes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Yes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b="1" lang="en" sz="1200">
                          <a:solidFill>
                            <a:schemeClr val="dk1"/>
                          </a:solidFill>
                          <a:latin typeface="Times New Roman"/>
                          <a:ea typeface="Times New Roman"/>
                          <a:cs typeface="Times New Roman"/>
                          <a:sym typeface="Times New Roman"/>
                        </a:rPr>
                        <a:t>No</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graphicFrame>
        <p:nvGraphicFramePr>
          <p:cNvPr id="226" name="Google Shape;226;p33"/>
          <p:cNvGraphicFramePr/>
          <p:nvPr/>
        </p:nvGraphicFramePr>
        <p:xfrm>
          <a:off x="152400" y="1887325"/>
          <a:ext cx="3000000" cy="3000000"/>
        </p:xfrm>
        <a:graphic>
          <a:graphicData uri="http://schemas.openxmlformats.org/drawingml/2006/table">
            <a:tbl>
              <a:tblPr bandRow="1" firstCol="1" firstRow="1">
                <a:noFill/>
                <a:tableStyleId>{2EB0D3B5-614D-4A5F-BC2E-D262FC5C378D}</a:tableStyleId>
              </a:tblPr>
              <a:tblGrid>
                <a:gridCol w="2123450"/>
                <a:gridCol w="897250"/>
                <a:gridCol w="1066800"/>
                <a:gridCol w="1036950"/>
                <a:gridCol w="819150"/>
              </a:tblGrid>
              <a:tr h="12700">
                <a:tc>
                  <a:txBody>
                    <a:bodyPr/>
                    <a:lstStyle/>
                    <a:p>
                      <a:pPr indent="0" lvl="0" marL="0" rtl="0" algn="l">
                        <a:spcBef>
                          <a:spcPts val="0"/>
                        </a:spcBef>
                        <a:spcAft>
                          <a:spcPts val="0"/>
                        </a:spcAft>
                        <a:buNone/>
                      </a:pPr>
                      <a:r>
                        <a:t/>
                      </a:r>
                      <a:endParaRPr b="1" sz="1200">
                        <a:solidFill>
                          <a:srgbClr val="FFFFFF"/>
                        </a:solidFill>
                        <a:latin typeface="Times New Roman"/>
                        <a:ea typeface="Times New Roman"/>
                        <a:cs typeface="Times New Roman"/>
                        <a:sym typeface="Times New Roman"/>
                      </a:endParaRPr>
                    </a:p>
                  </a:txBody>
                  <a:tcPr marT="0" marB="0" marR="68575" marL="68575">
                    <a:lnB cap="flat" cmpd="sng" w="63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rgbClr val="FFFFFF"/>
                          </a:solidFill>
                          <a:latin typeface="Times New Roman"/>
                          <a:ea typeface="Times New Roman"/>
                          <a:cs typeface="Times New Roman"/>
                          <a:sym typeface="Times New Roman"/>
                        </a:rPr>
                        <a:t>PLA</a:t>
                      </a:r>
                      <a:endParaRPr b="1" sz="1200">
                        <a:solidFill>
                          <a:srgbClr val="FFFFFF"/>
                        </a:solidFill>
                        <a:latin typeface="Times New Roman"/>
                        <a:ea typeface="Times New Roman"/>
                        <a:cs typeface="Times New Roman"/>
                        <a:sym typeface="Times New Roman"/>
                      </a:endParaRPr>
                    </a:p>
                  </a:txBody>
                  <a:tcPr marT="0" marB="0" marR="68575" marL="68575">
                    <a:lnB cap="flat" cmpd="sng" w="63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rgbClr val="FFFFFF"/>
                          </a:solidFill>
                          <a:latin typeface="Times New Roman"/>
                          <a:ea typeface="Times New Roman"/>
                          <a:cs typeface="Times New Roman"/>
                          <a:sym typeface="Times New Roman"/>
                        </a:rPr>
                        <a:t>PETG</a:t>
                      </a:r>
                      <a:endParaRPr b="1" sz="1200">
                        <a:solidFill>
                          <a:srgbClr val="FFFFFF"/>
                        </a:solidFill>
                        <a:latin typeface="Times New Roman"/>
                        <a:ea typeface="Times New Roman"/>
                        <a:cs typeface="Times New Roman"/>
                        <a:sym typeface="Times New Roman"/>
                      </a:endParaRPr>
                    </a:p>
                  </a:txBody>
                  <a:tcPr marT="0" marB="0" marR="68575" marL="68575">
                    <a:lnB cap="flat" cmpd="sng" w="635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200">
                          <a:solidFill>
                            <a:srgbClr val="FFFFFF"/>
                          </a:solidFill>
                          <a:latin typeface="Times New Roman"/>
                          <a:ea typeface="Times New Roman"/>
                          <a:cs typeface="Times New Roman"/>
                          <a:sym typeface="Times New Roman"/>
                        </a:rPr>
                        <a:t>ABS</a:t>
                      </a:r>
                      <a:endParaRPr b="1" sz="1200">
                        <a:solidFill>
                          <a:srgbClr val="FFFFFF"/>
                        </a:solidFill>
                        <a:latin typeface="Times New Roman"/>
                        <a:ea typeface="Times New Roman"/>
                        <a:cs typeface="Times New Roman"/>
                        <a:sym typeface="Times New Roman"/>
                      </a:endParaRPr>
                    </a:p>
                  </a:txBody>
                  <a:tcPr marT="0" marB="0" marR="68575" marL="68575">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rgbClr val="FFFFFF"/>
                          </a:solidFill>
                          <a:latin typeface="Times New Roman"/>
                          <a:ea typeface="Times New Roman"/>
                          <a:cs typeface="Times New Roman"/>
                          <a:sym typeface="Times New Roman"/>
                        </a:rPr>
                        <a:t>TPU</a:t>
                      </a:r>
                      <a:endParaRPr b="1" sz="1200">
                        <a:solidFill>
                          <a:srgbClr val="FFFFFF"/>
                        </a:solidFill>
                        <a:latin typeface="Times New Roman"/>
                        <a:ea typeface="Times New Roman"/>
                        <a:cs typeface="Times New Roman"/>
                        <a:sym typeface="Times New Roman"/>
                      </a:endParaRPr>
                    </a:p>
                  </a:txBody>
                  <a:tcPr marT="0" marB="0" marR="68575" marL="68575">
                    <a:lnB cap="flat" cmpd="sng" w="6350">
                      <a:solidFill>
                        <a:schemeClr val="dk1"/>
                      </a:solidFill>
                      <a:prstDash val="solid"/>
                      <a:round/>
                      <a:headEnd len="sm" w="sm" type="none"/>
                      <a:tailEnd len="sm" w="sm" type="none"/>
                    </a:lnB>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Environmental Impact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Low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Mid</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High</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High</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Tensile Strength</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37 Mpa,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50-75 MPA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29.8 - 60 MPa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26.0 MPa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Elongation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6%</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15%</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10 - 50 %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55.0 %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Flexural Modulus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4 GPa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2.2-2.8 GPa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1.6 - 2.4 GPa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78.7 MPa</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Weight</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1.3 g/cm</a:t>
                      </a:r>
                      <a:r>
                        <a:rPr b="1" baseline="30000" lang="en" sz="1200">
                          <a:solidFill>
                            <a:schemeClr val="dk1"/>
                          </a:solidFill>
                          <a:latin typeface="Times New Roman"/>
                          <a:ea typeface="Times New Roman"/>
                          <a:cs typeface="Times New Roman"/>
                          <a:sym typeface="Times New Roman"/>
                        </a:rPr>
                        <a:t>3</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1.29-1.4 g/cm</a:t>
                      </a:r>
                      <a:r>
                        <a:rPr b="1" baseline="30000" lang="en" sz="1200">
                          <a:solidFill>
                            <a:schemeClr val="dk1"/>
                          </a:solidFill>
                          <a:latin typeface="Times New Roman"/>
                          <a:ea typeface="Times New Roman"/>
                          <a:cs typeface="Times New Roman"/>
                          <a:sym typeface="Times New Roman"/>
                        </a:rPr>
                        <a:t>3</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~1.11 g/cm</a:t>
                      </a:r>
                      <a:r>
                        <a:rPr b="1" baseline="30000" lang="en" sz="1200">
                          <a:solidFill>
                            <a:schemeClr val="dk1"/>
                          </a:solidFill>
                          <a:latin typeface="Times New Roman"/>
                          <a:ea typeface="Times New Roman"/>
                          <a:cs typeface="Times New Roman"/>
                          <a:sym typeface="Times New Roman"/>
                        </a:rPr>
                        <a:t>3</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1.22 g/cm</a:t>
                      </a:r>
                      <a:r>
                        <a:rPr b="1" baseline="30000" lang="en" sz="1200">
                          <a:solidFill>
                            <a:schemeClr val="dk1"/>
                          </a:solidFill>
                          <a:latin typeface="Times New Roman"/>
                          <a:ea typeface="Times New Roman"/>
                          <a:cs typeface="Times New Roman"/>
                          <a:sym typeface="Times New Roman"/>
                        </a:rPr>
                        <a:t>3</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Ease of Machining / Cutting</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High</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mid</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low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Low</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Water absorbtion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0.5-0.8 %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0.1-0.3 %</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0.3%</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1.4%</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Glass transition Temperature</a:t>
                      </a:r>
                      <a:endParaRPr b="1" sz="1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(degrees C)</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60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70-78</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105</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-30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Cost &amp; Availability</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$6.11-15.00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$7-20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$10-25</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$13-25</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Lifespan</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 Years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 Years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~50 years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2-5 years</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r h="12700">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Melting point (Degrees C)</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160-220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180-230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200-250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b="1" lang="en" sz="1200">
                          <a:solidFill>
                            <a:schemeClr val="dk1"/>
                          </a:solidFill>
                          <a:latin typeface="Times New Roman"/>
                          <a:ea typeface="Times New Roman"/>
                          <a:cs typeface="Times New Roman"/>
                          <a:sym typeface="Times New Roman"/>
                        </a:rPr>
                        <a:t>190-250</a:t>
                      </a:r>
                      <a:endParaRPr b="1" sz="1200">
                        <a:solidFill>
                          <a:schemeClr val="dk1"/>
                        </a:solidFill>
                        <a:latin typeface="Times New Roman"/>
                        <a:ea typeface="Times New Roman"/>
                        <a:cs typeface="Times New Roman"/>
                        <a:sym typeface="Times New Roman"/>
                      </a:endParaRPr>
                    </a:p>
                  </a:txBody>
                  <a:tcPr marT="0" marB="0" marR="68575" marL="68575">
                    <a:lnL cap="flat" cmpd="sng" w="6350">
                      <a:solidFill>
                        <a:schemeClr val="dk1"/>
                      </a:solidFill>
                      <a:prstDash val="solid"/>
                      <a:round/>
                      <a:headEnd len="sm" w="sm" type="none"/>
                      <a:tailEnd len="sm" w="sm" type="none"/>
                    </a:lnL>
                    <a:lnR cap="flat" cmpd="sng" w="6350">
                      <a:solidFill>
                        <a:schemeClr val="dk1"/>
                      </a:solidFill>
                      <a:prstDash val="solid"/>
                      <a:round/>
                      <a:headEnd len="sm" w="sm" type="none"/>
                      <a:tailEnd len="sm" w="sm" type="none"/>
                    </a:lnR>
                    <a:lnT cap="flat" cmpd="sng" w="6350">
                      <a:solidFill>
                        <a:schemeClr val="dk1"/>
                      </a:solidFill>
                      <a:prstDash val="solid"/>
                      <a:round/>
                      <a:headEnd len="sm" w="sm" type="none"/>
                      <a:tailEnd len="sm" w="sm" type="none"/>
                    </a:lnT>
                    <a:lnB cap="flat" cmpd="sng" w="6350">
                      <a:solidFill>
                        <a:schemeClr val="dk1"/>
                      </a:solidFill>
                      <a:prstDash val="solid"/>
                      <a:round/>
                      <a:headEnd len="sm" w="sm" type="none"/>
                      <a:tailEnd len="sm" w="sm" type="none"/>
                    </a:lnB>
                    <a:solidFill>
                      <a:srgbClr val="666666"/>
                    </a:solidFill>
                  </a:tcPr>
                </a:tc>
              </a:tr>
            </a:tbl>
          </a:graphicData>
        </a:graphic>
      </p:graphicFrame>
      <p:sp>
        <p:nvSpPr>
          <p:cNvPr id="227" name="Google Shape;227;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ABS - Body Material</a:t>
            </a:r>
            <a:endParaRPr/>
          </a:p>
        </p:txBody>
      </p:sp>
      <p:pic>
        <p:nvPicPr>
          <p:cNvPr id="228" name="Google Shape;228;p33" title="henryHead2.jpg"/>
          <p:cNvPicPr preferRelativeResize="0"/>
          <p:nvPr/>
        </p:nvPicPr>
        <p:blipFill rotWithShape="1">
          <a:blip r:embed="rId3">
            <a:alphaModFix/>
          </a:blip>
          <a:srcRect b="20241" l="4336" r="9958" t="24695"/>
          <a:stretch/>
        </p:blipFill>
        <p:spPr>
          <a:xfrm>
            <a:off x="7984675" y="0"/>
            <a:ext cx="1159325" cy="992324"/>
          </a:xfrm>
          <a:prstGeom prst="rect">
            <a:avLst/>
          </a:prstGeom>
          <a:noFill/>
          <a:ln>
            <a:noFill/>
          </a:ln>
        </p:spPr>
      </p:pic>
      <p:pic>
        <p:nvPicPr>
          <p:cNvPr descr="A diagram of weather resistance&#10;&#10;AI-generated content may be incorrect." id="229" name="Google Shape;229;p33"/>
          <p:cNvPicPr preferRelativeResize="0"/>
          <p:nvPr/>
        </p:nvPicPr>
        <p:blipFill rotWithShape="1">
          <a:blip r:embed="rId4">
            <a:alphaModFix/>
          </a:blip>
          <a:srcRect b="0" l="0" r="0" t="11449"/>
          <a:stretch/>
        </p:blipFill>
        <p:spPr>
          <a:xfrm>
            <a:off x="6320850" y="2169787"/>
            <a:ext cx="2699875" cy="1789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Microcontroller ESP32</a:t>
            </a:r>
            <a:endParaRPr/>
          </a:p>
        </p:txBody>
      </p:sp>
      <p:sp>
        <p:nvSpPr>
          <p:cNvPr id="235" name="Google Shape;235;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36" name="Google Shape;236;p34" title="heikes.nicholas@gmail.com-7498de93.jpg"/>
          <p:cNvPicPr preferRelativeResize="0"/>
          <p:nvPr/>
        </p:nvPicPr>
        <p:blipFill rotWithShape="1">
          <a:blip r:embed="rId3">
            <a:alphaModFix/>
          </a:blip>
          <a:srcRect b="36977" l="25232" r="12278" t="5791"/>
          <a:stretch/>
        </p:blipFill>
        <p:spPr>
          <a:xfrm>
            <a:off x="8305175" y="0"/>
            <a:ext cx="838800" cy="1152600"/>
          </a:xfrm>
          <a:prstGeom prst="roundRect">
            <a:avLst>
              <a:gd fmla="val 16667" name="adj"/>
            </a:avLst>
          </a:prstGeom>
          <a:noFill/>
          <a:ln>
            <a:noFill/>
          </a:ln>
        </p:spPr>
      </p:pic>
      <p:pic>
        <p:nvPicPr>
          <p:cNvPr id="237" name="Google Shape;237;p34"/>
          <p:cNvPicPr preferRelativeResize="0"/>
          <p:nvPr/>
        </p:nvPicPr>
        <p:blipFill>
          <a:blip r:embed="rId4">
            <a:alphaModFix/>
          </a:blip>
          <a:stretch>
            <a:fillRect/>
          </a:stretch>
        </p:blipFill>
        <p:spPr>
          <a:xfrm>
            <a:off x="6843124" y="1152600"/>
            <a:ext cx="1989176" cy="1419150"/>
          </a:xfrm>
          <a:prstGeom prst="rect">
            <a:avLst/>
          </a:prstGeom>
          <a:noFill/>
          <a:ln>
            <a:noFill/>
          </a:ln>
        </p:spPr>
      </p:pic>
      <p:pic>
        <p:nvPicPr>
          <p:cNvPr id="238" name="Google Shape;238;p34"/>
          <p:cNvPicPr preferRelativeResize="0"/>
          <p:nvPr/>
        </p:nvPicPr>
        <p:blipFill>
          <a:blip r:embed="rId5">
            <a:alphaModFix/>
          </a:blip>
          <a:stretch>
            <a:fillRect/>
          </a:stretch>
        </p:blipFill>
        <p:spPr>
          <a:xfrm>
            <a:off x="6054675" y="2979225"/>
            <a:ext cx="2777625" cy="1589651"/>
          </a:xfrm>
          <a:prstGeom prst="rect">
            <a:avLst/>
          </a:prstGeom>
          <a:noFill/>
          <a:ln>
            <a:noFill/>
          </a:ln>
        </p:spPr>
      </p:pic>
      <p:graphicFrame>
        <p:nvGraphicFramePr>
          <p:cNvPr id="239" name="Google Shape;239;p34"/>
          <p:cNvGraphicFramePr/>
          <p:nvPr/>
        </p:nvGraphicFramePr>
        <p:xfrm>
          <a:off x="351275" y="1412875"/>
          <a:ext cx="3000000" cy="3000000"/>
        </p:xfrm>
        <a:graphic>
          <a:graphicData uri="http://schemas.openxmlformats.org/drawingml/2006/table">
            <a:tbl>
              <a:tblPr bandRow="1" firstCol="1" firstRow="1">
                <a:noFill/>
                <a:tableStyleId>{2EB0D3B5-614D-4A5F-BC2E-D262FC5C378D}</a:tableStyleId>
              </a:tblPr>
              <a:tblGrid>
                <a:gridCol w="780025"/>
                <a:gridCol w="780025"/>
                <a:gridCol w="780025"/>
                <a:gridCol w="780025"/>
                <a:gridCol w="780025"/>
                <a:gridCol w="780025"/>
                <a:gridCol w="780025"/>
              </a:tblGrid>
              <a:tr h="277025">
                <a:tc>
                  <a:txBody>
                    <a:bodyPr/>
                    <a:lstStyle/>
                    <a:p>
                      <a:pPr indent="0" lvl="0" marL="0" rtl="0" algn="just">
                        <a:spcBef>
                          <a:spcPts val="0"/>
                        </a:spcBef>
                        <a:spcAft>
                          <a:spcPts val="0"/>
                        </a:spcAft>
                        <a:buNone/>
                      </a:pPr>
                      <a:r>
                        <a:rPr b="1" lang="en" sz="1000">
                          <a:solidFill>
                            <a:srgbClr val="FFFFFF"/>
                          </a:solidFill>
                          <a:latin typeface="Times New Roman"/>
                          <a:ea typeface="Times New Roman"/>
                          <a:cs typeface="Times New Roman"/>
                          <a:sym typeface="Times New Roman"/>
                        </a:rPr>
                        <a:t>Feature</a:t>
                      </a:r>
                      <a:endParaRPr b="1" sz="1000">
                        <a:solidFill>
                          <a:srgbClr val="FFFFFF"/>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c>
                  <a:txBody>
                    <a:bodyPr/>
                    <a:lstStyle/>
                    <a:p>
                      <a:pPr indent="0" lvl="0" marL="0" rtl="0" algn="just">
                        <a:spcBef>
                          <a:spcPts val="0"/>
                        </a:spcBef>
                        <a:spcAft>
                          <a:spcPts val="0"/>
                        </a:spcAft>
                        <a:buNone/>
                      </a:pPr>
                      <a:r>
                        <a:rPr b="1" lang="en" sz="1000">
                          <a:solidFill>
                            <a:srgbClr val="FFFFFF"/>
                          </a:solidFill>
                          <a:latin typeface="Times New Roman"/>
                          <a:ea typeface="Times New Roman"/>
                          <a:cs typeface="Times New Roman"/>
                          <a:sym typeface="Times New Roman"/>
                        </a:rPr>
                        <a:t>ESP 32</a:t>
                      </a:r>
                      <a:endParaRPr b="1" sz="1000">
                        <a:solidFill>
                          <a:srgbClr val="FFFFFF"/>
                        </a:solidFill>
                        <a:latin typeface="Times New Roman"/>
                        <a:ea typeface="Times New Roman"/>
                        <a:cs typeface="Times New Roman"/>
                        <a:sym typeface="Times New Roman"/>
                      </a:endParaRPr>
                    </a:p>
                  </a:txBody>
                  <a:tcPr marT="0" marB="0" marR="68575" marL="68575">
                    <a:lnL cap="flat" cmpd="sng">
                      <a:solidFill>
                        <a:schemeClr val="lt1"/>
                      </a:solidFill>
                      <a:prstDash val="solid"/>
                      <a:round/>
                      <a:headEnd len="sm" w="sm" type="none"/>
                      <a:tailEnd len="sm" w="sm" type="none"/>
                    </a:lnL>
                    <a:lnR cap="flat" cmpd="sng">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b="1" lang="en" sz="1000">
                          <a:solidFill>
                            <a:srgbClr val="FFFFFF"/>
                          </a:solidFill>
                          <a:latin typeface="Times New Roman"/>
                          <a:ea typeface="Times New Roman"/>
                          <a:cs typeface="Times New Roman"/>
                          <a:sym typeface="Times New Roman"/>
                        </a:rPr>
                        <a:t>Arduino Mega</a:t>
                      </a:r>
                      <a:endParaRPr b="1" sz="1000">
                        <a:solidFill>
                          <a:srgbClr val="FFFFFF"/>
                        </a:solidFill>
                        <a:latin typeface="Times New Roman"/>
                        <a:ea typeface="Times New Roman"/>
                        <a:cs typeface="Times New Roman"/>
                        <a:sym typeface="Times New Roman"/>
                      </a:endParaRPr>
                    </a:p>
                  </a:txBody>
                  <a:tcPr marT="0" marB="0" marR="68575" marL="68575">
                    <a:lnL cap="flat" cmpd="sng">
                      <a:solidFill>
                        <a:schemeClr val="lt1"/>
                      </a:solidFill>
                      <a:prstDash val="solid"/>
                      <a:round/>
                      <a:headEnd len="sm" w="sm" type="none"/>
                      <a:tailEnd len="sm" w="sm" type="none"/>
                    </a:lnL>
                    <a:lnR cap="flat" cmpd="sng">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c>
                  <a:txBody>
                    <a:bodyPr/>
                    <a:lstStyle/>
                    <a:p>
                      <a:pPr indent="0" lvl="0" marL="0" rtl="0" algn="just">
                        <a:spcBef>
                          <a:spcPts val="0"/>
                        </a:spcBef>
                        <a:spcAft>
                          <a:spcPts val="0"/>
                        </a:spcAft>
                        <a:buNone/>
                      </a:pPr>
                      <a:r>
                        <a:rPr b="1" lang="en" sz="1000">
                          <a:solidFill>
                            <a:srgbClr val="FFFFFF"/>
                          </a:solidFill>
                          <a:latin typeface="Times New Roman"/>
                          <a:ea typeface="Times New Roman"/>
                          <a:cs typeface="Times New Roman"/>
                          <a:sym typeface="Times New Roman"/>
                        </a:rPr>
                        <a:t>Teensy 4.0</a:t>
                      </a:r>
                      <a:endParaRPr b="1" sz="1000">
                        <a:solidFill>
                          <a:srgbClr val="FFFFFF"/>
                        </a:solidFill>
                        <a:latin typeface="Times New Roman"/>
                        <a:ea typeface="Times New Roman"/>
                        <a:cs typeface="Times New Roman"/>
                        <a:sym typeface="Times New Roman"/>
                      </a:endParaRPr>
                    </a:p>
                  </a:txBody>
                  <a:tcPr marT="0" marB="0" marR="68575" marL="68575">
                    <a:lnL cap="flat" cmpd="sng">
                      <a:solidFill>
                        <a:schemeClr val="lt1"/>
                      </a:solidFill>
                      <a:prstDash val="solid"/>
                      <a:round/>
                      <a:headEnd len="sm" w="sm" type="none"/>
                      <a:tailEnd len="sm" w="sm" type="none"/>
                    </a:lnL>
                    <a:lnR cap="flat" cmpd="sng">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c>
                  <a:txBody>
                    <a:bodyPr/>
                    <a:lstStyle/>
                    <a:p>
                      <a:pPr indent="0" lvl="0" marL="0" rtl="0" algn="just">
                        <a:spcBef>
                          <a:spcPts val="0"/>
                        </a:spcBef>
                        <a:spcAft>
                          <a:spcPts val="0"/>
                        </a:spcAft>
                        <a:buNone/>
                      </a:pPr>
                      <a:r>
                        <a:rPr b="1" lang="en" sz="1000">
                          <a:solidFill>
                            <a:srgbClr val="FFFFFF"/>
                          </a:solidFill>
                          <a:latin typeface="Times New Roman"/>
                          <a:ea typeface="Times New Roman"/>
                          <a:cs typeface="Times New Roman"/>
                          <a:sym typeface="Times New Roman"/>
                        </a:rPr>
                        <a:t>MSP430G2553</a:t>
                      </a:r>
                      <a:endParaRPr b="1" sz="1000">
                        <a:solidFill>
                          <a:srgbClr val="FFFFFF"/>
                        </a:solidFill>
                        <a:latin typeface="Times New Roman"/>
                        <a:ea typeface="Times New Roman"/>
                        <a:cs typeface="Times New Roman"/>
                        <a:sym typeface="Times New Roman"/>
                      </a:endParaRPr>
                    </a:p>
                  </a:txBody>
                  <a:tcPr marT="0" marB="0" marR="68575" marL="68575">
                    <a:lnL cap="flat" cmpd="sng">
                      <a:solidFill>
                        <a:schemeClr val="lt1"/>
                      </a:solidFill>
                      <a:prstDash val="solid"/>
                      <a:round/>
                      <a:headEnd len="sm" w="sm" type="none"/>
                      <a:tailEnd len="sm" w="sm" type="none"/>
                    </a:lnL>
                    <a:lnR cap="flat" cmpd="sng">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c>
                  <a:txBody>
                    <a:bodyPr/>
                    <a:lstStyle/>
                    <a:p>
                      <a:pPr indent="0" lvl="0" marL="0" rtl="0" algn="just">
                        <a:spcBef>
                          <a:spcPts val="0"/>
                        </a:spcBef>
                        <a:spcAft>
                          <a:spcPts val="0"/>
                        </a:spcAft>
                        <a:buNone/>
                      </a:pPr>
                      <a:r>
                        <a:rPr b="1" lang="en" sz="1000">
                          <a:solidFill>
                            <a:srgbClr val="FFFFFF"/>
                          </a:solidFill>
                          <a:latin typeface="Times New Roman"/>
                          <a:ea typeface="Times New Roman"/>
                          <a:cs typeface="Times New Roman"/>
                          <a:sym typeface="Times New Roman"/>
                        </a:rPr>
                        <a:t>SAMD21</a:t>
                      </a:r>
                      <a:endParaRPr b="1" sz="1000">
                        <a:solidFill>
                          <a:srgbClr val="FFFFFF"/>
                        </a:solidFill>
                        <a:latin typeface="Times New Roman"/>
                        <a:ea typeface="Times New Roman"/>
                        <a:cs typeface="Times New Roman"/>
                        <a:sym typeface="Times New Roman"/>
                      </a:endParaRPr>
                    </a:p>
                  </a:txBody>
                  <a:tcPr marT="0" marB="0" marR="68575" marL="68575">
                    <a:lnL cap="flat" cmpd="sng">
                      <a:solidFill>
                        <a:schemeClr val="lt1"/>
                      </a:solidFill>
                      <a:prstDash val="solid"/>
                      <a:round/>
                      <a:headEnd len="sm" w="sm" type="none"/>
                      <a:tailEnd len="sm" w="sm" type="none"/>
                    </a:lnL>
                    <a:lnR cap="flat" cmpd="sng">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c>
                  <a:txBody>
                    <a:bodyPr/>
                    <a:lstStyle/>
                    <a:p>
                      <a:pPr indent="0" lvl="0" marL="0" rtl="0" algn="just">
                        <a:spcBef>
                          <a:spcPts val="0"/>
                        </a:spcBef>
                        <a:spcAft>
                          <a:spcPts val="0"/>
                        </a:spcAft>
                        <a:buNone/>
                      </a:pPr>
                      <a:r>
                        <a:rPr b="1" lang="en" sz="1000">
                          <a:solidFill>
                            <a:srgbClr val="FFFFFF"/>
                          </a:solidFill>
                          <a:latin typeface="Times New Roman"/>
                          <a:ea typeface="Times New Roman"/>
                          <a:cs typeface="Times New Roman"/>
                          <a:sym typeface="Times New Roman"/>
                        </a:rPr>
                        <a:t>BeagleBone Black</a:t>
                      </a:r>
                      <a:endParaRPr b="1" sz="1000">
                        <a:solidFill>
                          <a:srgbClr val="FFFFFF"/>
                        </a:solidFill>
                        <a:latin typeface="Times New Roman"/>
                        <a:ea typeface="Times New Roman"/>
                        <a:cs typeface="Times New Roman"/>
                        <a:sym typeface="Times New Roman"/>
                      </a:endParaRPr>
                    </a:p>
                  </a:txBody>
                  <a:tcPr marT="0" marB="0" marR="68575" marL="68575">
                    <a:lnL cap="flat" cmpd="sng">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tcPr>
                </a:tc>
              </a:tr>
              <a:tr h="4155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Processor</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Dual-core Xtensa LX6</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ATmega2560</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ARM Cortex-M7</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MSP430</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ARM Cortex-M0+</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AM3358 ARM Cortex-A8</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1385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Speed</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240 MHz</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16 MHz</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600 MHz</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16 MHz</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48 MHz</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 GHz</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2770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Flash Memory</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4 Mb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256 KB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2 MB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16 KB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256 KB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4GB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1385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RAM</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520 KB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8 KB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 MB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512 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32 KB</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512 MB </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2770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Digital I/O Pins</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30</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54</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40</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14</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26</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65</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2770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Analog Input</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18 (12 Bit)</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16 (10-bit)</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14 (12-bit)</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8 (10-bit)</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14 (12-bit)</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7 (12-bit)</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2770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PWM Channels</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16</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15</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35</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8</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12</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8</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2770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Operating Voltage</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3.3V</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5V</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3.3V </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1.8-3.6V</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3.3V </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5V </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r h="277025">
                <a:tc>
                  <a:txBody>
                    <a:bodyPr/>
                    <a:lstStyle/>
                    <a:p>
                      <a:pPr indent="0" lvl="0" marL="0" rtl="0" algn="just">
                        <a:spcBef>
                          <a:spcPts val="0"/>
                        </a:spcBef>
                        <a:spcAft>
                          <a:spcPts val="0"/>
                        </a:spcAft>
                        <a:buNone/>
                      </a:pPr>
                      <a:r>
                        <a:rPr b="1" lang="en" sz="1000">
                          <a:solidFill>
                            <a:schemeClr val="dk1"/>
                          </a:solidFill>
                          <a:latin typeface="Times New Roman"/>
                          <a:ea typeface="Times New Roman"/>
                          <a:cs typeface="Times New Roman"/>
                          <a:sym typeface="Times New Roman"/>
                        </a:rPr>
                        <a:t>Price (USD)</a:t>
                      </a:r>
                      <a:endParaRPr b="1"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$7</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244061"/>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$35</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$20</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$3</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$10</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c>
                  <a:txBody>
                    <a:bodyPr/>
                    <a:lstStyle/>
                    <a:p>
                      <a:pPr indent="0" lvl="0" marL="0" rtl="0" algn="just">
                        <a:spcBef>
                          <a:spcPts val="0"/>
                        </a:spcBef>
                        <a:spcAft>
                          <a:spcPts val="0"/>
                        </a:spcAft>
                        <a:buNone/>
                      </a:pPr>
                      <a:r>
                        <a:rPr lang="en" sz="1000">
                          <a:solidFill>
                            <a:schemeClr val="dk1"/>
                          </a:solidFill>
                          <a:latin typeface="Times New Roman"/>
                          <a:ea typeface="Times New Roman"/>
                          <a:cs typeface="Times New Roman"/>
                          <a:sym typeface="Times New Roman"/>
                        </a:rPr>
                        <a:t>$55</a:t>
                      </a:r>
                      <a:endParaRPr sz="1000">
                        <a:solidFill>
                          <a:schemeClr val="dk1"/>
                        </a:solidFill>
                        <a:latin typeface="Times New Roman"/>
                        <a:ea typeface="Times New Roman"/>
                        <a:cs typeface="Times New Roman"/>
                        <a:sym typeface="Times New Roman"/>
                      </a:endParaRPr>
                    </a:p>
                  </a:txBody>
                  <a:tcPr marT="0" marB="0" marR="68575" marL="68575">
                    <a:lnL cap="flat" cmpd="sng" w="6350">
                      <a:solidFill>
                        <a:schemeClr val="lt1"/>
                      </a:solidFill>
                      <a:prstDash val="solid"/>
                      <a:round/>
                      <a:headEnd len="sm" w="sm" type="none"/>
                      <a:tailEnd len="sm" w="sm" type="none"/>
                    </a:lnL>
                    <a:lnR cap="flat" cmpd="sng" w="6350">
                      <a:solidFill>
                        <a:schemeClr val="lt1"/>
                      </a:solidFill>
                      <a:prstDash val="solid"/>
                      <a:round/>
                      <a:headEnd len="sm" w="sm" type="none"/>
                      <a:tailEnd len="sm" w="sm" type="none"/>
                    </a:lnR>
                    <a:lnT cap="flat" cmpd="sng" w="6350">
                      <a:solidFill>
                        <a:schemeClr val="lt1"/>
                      </a:solidFill>
                      <a:prstDash val="solid"/>
                      <a:round/>
                      <a:headEnd len="sm" w="sm" type="none"/>
                      <a:tailEnd len="sm" w="sm" type="none"/>
                    </a:lnT>
                    <a:lnB cap="flat" cmpd="sng" w="6350">
                      <a:solidFill>
                        <a:schemeClr val="lt1"/>
                      </a:solidFill>
                      <a:prstDash val="solid"/>
                      <a:round/>
                      <a:headEnd len="sm" w="sm" type="none"/>
                      <a:tailEnd len="sm" w="sm" type="none"/>
                    </a:lnB>
                    <a:solidFill>
                      <a:srgbClr val="666666"/>
                    </a:solid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Ricoh AF03-1081 -Rollers</a:t>
            </a:r>
            <a:endParaRPr/>
          </a:p>
        </p:txBody>
      </p:sp>
      <p:sp>
        <p:nvSpPr>
          <p:cNvPr id="245" name="Google Shape;245;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46" name="Google Shape;246;p35"/>
          <p:cNvPicPr preferRelativeResize="0"/>
          <p:nvPr/>
        </p:nvPicPr>
        <p:blipFill>
          <a:blip r:embed="rId3">
            <a:alphaModFix/>
          </a:blip>
          <a:stretch>
            <a:fillRect/>
          </a:stretch>
        </p:blipFill>
        <p:spPr>
          <a:xfrm>
            <a:off x="5517400" y="1275687"/>
            <a:ext cx="3314900" cy="3314900"/>
          </a:xfrm>
          <a:prstGeom prst="rect">
            <a:avLst/>
          </a:prstGeom>
          <a:noFill/>
          <a:ln>
            <a:noFill/>
          </a:ln>
        </p:spPr>
      </p:pic>
      <p:pic>
        <p:nvPicPr>
          <p:cNvPr id="247" name="Google Shape;247;p35"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graphicFrame>
        <p:nvGraphicFramePr>
          <p:cNvPr id="248" name="Google Shape;248;p35"/>
          <p:cNvGraphicFramePr/>
          <p:nvPr/>
        </p:nvGraphicFramePr>
        <p:xfrm>
          <a:off x="128150" y="933975"/>
          <a:ext cx="3000000" cy="3000000"/>
        </p:xfrm>
        <a:graphic>
          <a:graphicData uri="http://schemas.openxmlformats.org/drawingml/2006/table">
            <a:tbl>
              <a:tblPr bandRow="1" firstCol="1" firstRow="1">
                <a:noFill/>
                <a:tableStyleId>{2EB0D3B5-614D-4A5F-BC2E-D262FC5C378D}</a:tableStyleId>
              </a:tblPr>
              <a:tblGrid>
                <a:gridCol w="969250"/>
                <a:gridCol w="969250"/>
                <a:gridCol w="969250"/>
                <a:gridCol w="969250"/>
                <a:gridCol w="969250"/>
              </a:tblGrid>
              <a:tr h="256975">
                <a:tc>
                  <a:txBody>
                    <a:bodyPr/>
                    <a:lstStyle/>
                    <a:p>
                      <a:pPr indent="0" lvl="0" marL="0" rtl="0" algn="l">
                        <a:spcBef>
                          <a:spcPts val="0"/>
                        </a:spcBef>
                        <a:spcAft>
                          <a:spcPts val="0"/>
                        </a:spcAft>
                        <a:buNone/>
                      </a:pPr>
                      <a:r>
                        <a:rPr lang="en" sz="800">
                          <a:solidFill>
                            <a:srgbClr val="FFFFFF"/>
                          </a:solidFill>
                          <a:latin typeface="Times New Roman"/>
                          <a:ea typeface="Times New Roman"/>
                          <a:cs typeface="Times New Roman"/>
                          <a:sym typeface="Times New Roman"/>
                        </a:rPr>
                        <a:t>C</a:t>
                      </a:r>
                      <a:r>
                        <a:rPr b="1" lang="en" sz="800">
                          <a:solidFill>
                            <a:srgbClr val="FFFFFF"/>
                          </a:solidFill>
                          <a:latin typeface="Times New Roman"/>
                          <a:ea typeface="Times New Roman"/>
                          <a:cs typeface="Times New Roman"/>
                          <a:sym typeface="Times New Roman"/>
                        </a:rPr>
                        <a:t>riteria</a:t>
                      </a:r>
                      <a:endParaRPr b="1" sz="800">
                        <a:solidFill>
                          <a:srgbClr val="FFFFFF"/>
                        </a:solidFill>
                        <a:latin typeface="Times New Roman"/>
                        <a:ea typeface="Times New Roman"/>
                        <a:cs typeface="Times New Roman"/>
                        <a:sym typeface="Times New Roman"/>
                      </a:endParaRPr>
                    </a:p>
                  </a:txBody>
                  <a:tcPr marT="0" marB="0" marR="68575" marL="68575"/>
                </a:tc>
                <a:tc>
                  <a:txBody>
                    <a:bodyPr/>
                    <a:lstStyle/>
                    <a:p>
                      <a:pPr indent="0" lvl="0" marL="0" rtl="0" algn="l">
                        <a:spcBef>
                          <a:spcPts val="0"/>
                        </a:spcBef>
                        <a:spcAft>
                          <a:spcPts val="0"/>
                        </a:spcAft>
                        <a:buNone/>
                      </a:pPr>
                      <a:r>
                        <a:rPr b="1" lang="en" sz="800">
                          <a:solidFill>
                            <a:srgbClr val="FFFFFF"/>
                          </a:solidFill>
                          <a:latin typeface="Times New Roman"/>
                          <a:ea typeface="Times New Roman"/>
                          <a:cs typeface="Times New Roman"/>
                          <a:sym typeface="Times New Roman"/>
                        </a:rPr>
                        <a:t>Ricoh AF03-1081</a:t>
                      </a:r>
                      <a:endParaRPr b="1" sz="800">
                        <a:solidFill>
                          <a:srgbClr val="FFFFFF"/>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rgbClr val="FFFFFF"/>
                          </a:solidFill>
                          <a:latin typeface="Times New Roman"/>
                          <a:ea typeface="Times New Roman"/>
                          <a:cs typeface="Times New Roman"/>
                          <a:sym typeface="Times New Roman"/>
                        </a:rPr>
                        <a:t>Xerox B0CNNHL559</a:t>
                      </a:r>
                      <a:endParaRPr b="1" sz="800">
                        <a:solidFill>
                          <a:srgbClr val="FFFFFF"/>
                        </a:solidFill>
                        <a:latin typeface="Times New Roman"/>
                        <a:ea typeface="Times New Roman"/>
                        <a:cs typeface="Times New Roman"/>
                        <a:sym typeface="Times New Roman"/>
                      </a:endParaRPr>
                    </a:p>
                  </a:txBody>
                  <a:tcPr marT="0" marB="0" marR="68575" marL="68575"/>
                </a:tc>
                <a:tc>
                  <a:txBody>
                    <a:bodyPr/>
                    <a:lstStyle/>
                    <a:p>
                      <a:pPr indent="0" lvl="0" marL="0" rtl="0" algn="l">
                        <a:spcBef>
                          <a:spcPts val="0"/>
                        </a:spcBef>
                        <a:spcAft>
                          <a:spcPts val="0"/>
                        </a:spcAft>
                        <a:buNone/>
                      </a:pPr>
                      <a:r>
                        <a:rPr b="1" lang="en" sz="800">
                          <a:solidFill>
                            <a:srgbClr val="FFFFFF"/>
                          </a:solidFill>
                          <a:latin typeface="Times New Roman"/>
                          <a:ea typeface="Times New Roman"/>
                          <a:cs typeface="Times New Roman"/>
                          <a:sym typeface="Times New Roman"/>
                        </a:rPr>
                        <a:t>HP M402</a:t>
                      </a:r>
                      <a:endParaRPr b="1" sz="800">
                        <a:solidFill>
                          <a:srgbClr val="FFFFFF"/>
                        </a:solidFill>
                        <a:latin typeface="Times New Roman"/>
                        <a:ea typeface="Times New Roman"/>
                        <a:cs typeface="Times New Roman"/>
                        <a:sym typeface="Times New Roman"/>
                      </a:endParaRPr>
                    </a:p>
                  </a:txBody>
                  <a:tcPr marT="0" marB="0" marR="68575" marL="68575"/>
                </a:tc>
                <a:tc>
                  <a:txBody>
                    <a:bodyPr/>
                    <a:lstStyle/>
                    <a:p>
                      <a:pPr indent="0" lvl="0" marL="0" rtl="0" algn="l">
                        <a:spcBef>
                          <a:spcPts val="0"/>
                        </a:spcBef>
                        <a:spcAft>
                          <a:spcPts val="0"/>
                        </a:spcAft>
                        <a:buNone/>
                      </a:pPr>
                      <a:r>
                        <a:rPr b="1" lang="en" sz="800">
                          <a:solidFill>
                            <a:srgbClr val="FFFFFF"/>
                          </a:solidFill>
                          <a:latin typeface="Times New Roman"/>
                          <a:ea typeface="Times New Roman"/>
                          <a:cs typeface="Times New Roman"/>
                          <a:sym typeface="Times New Roman"/>
                        </a:rPr>
                        <a:t>HP RF5-3340</a:t>
                      </a:r>
                      <a:endParaRPr b="1" sz="800">
                        <a:solidFill>
                          <a:srgbClr val="FFFFFF"/>
                        </a:solidFill>
                        <a:latin typeface="Times New Roman"/>
                        <a:ea typeface="Times New Roman"/>
                        <a:cs typeface="Times New Roman"/>
                        <a:sym typeface="Times New Roman"/>
                      </a:endParaRPr>
                    </a:p>
                  </a:txBody>
                  <a:tcPr marT="0" marB="0" marR="68575" marL="68575"/>
                </a:tc>
              </a:tr>
              <a:tr h="14940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Price</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~$25 per roller</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~$30 per roller</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~$15 per roller</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~$25 per roller</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r h="26465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Size(mm)</a:t>
                      </a:r>
                      <a:endParaRPr sz="8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L x Diameter</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25.4 x 38.1</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27.6 x 31.1</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25.4 x 42.9</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29.8 x 45.6</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r h="37990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Paper Pickup Quality</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Effective, reduces paper jams</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Efficient feeding, reduces jams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Reliable, smooth feeding</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Stable paper feeding with drive gear</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r h="37990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Durability</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High, long-lasting</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Moderate, durable for heavy use</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Moderate, less durable</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High, stable with drive gear</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r h="49515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Performance</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Consistent, good for mixed paper types</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Reliable, smooth operation, solid grip</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Reliable for standard paper types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Ensures consistency under varying conditions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r h="61040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Grip</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Solid, good for a variety of paper weights</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Strong grip for smooth paper feeding</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Reliable rubber material for solid grip</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Strong grip, maintains paper control under varying conditions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r h="61040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Cost Effectiveness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Higher initial cost but long-lasting</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Higher cost per roller, may not be economical long-term</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Moderate price, cost-effective for regular use</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Higher due to drive gear, may be unnecessary for basic applications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r h="85155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Replacements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Fewer replacements needed due to durability</a:t>
                      </a:r>
                      <a:endParaRPr b="1" sz="800">
                        <a:solidFill>
                          <a:schemeClr val="dk1"/>
                        </a:solidFill>
                        <a:latin typeface="Times New Roman"/>
                        <a:ea typeface="Times New Roman"/>
                        <a:cs typeface="Times New Roman"/>
                        <a:sym typeface="Times New Roman"/>
                      </a:endParaRPr>
                    </a:p>
                  </a:txBody>
                  <a:tcPr marT="0" marB="0" marR="68575" marL="68575">
                    <a:solidFill>
                      <a:srgbClr val="244061"/>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Cost may add up for regular replacements</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More frequent replacements may be needed in high-volume use</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More expensive due to extra features, may need more frequent replacements if overused</a:t>
                      </a:r>
                      <a:endParaRPr b="1" sz="800">
                        <a:solidFill>
                          <a:schemeClr val="dk1"/>
                        </a:solidFill>
                        <a:latin typeface="Times New Roman"/>
                        <a:ea typeface="Times New Roman"/>
                        <a:cs typeface="Times New Roman"/>
                        <a:sym typeface="Times New Roman"/>
                      </a:endParaRPr>
                    </a:p>
                  </a:txBody>
                  <a:tcPr marT="0" marB="0" marR="68575" marL="68575">
                    <a:solidFill>
                      <a:srgbClr val="666666"/>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Software Block Diagram</a:t>
            </a:r>
            <a:endParaRPr/>
          </a:p>
        </p:txBody>
      </p:sp>
      <p:sp>
        <p:nvSpPr>
          <p:cNvPr id="254" name="Google Shape;254;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55" name="Google Shape;255;p36"/>
          <p:cNvPicPr preferRelativeResize="0"/>
          <p:nvPr/>
        </p:nvPicPr>
        <p:blipFill>
          <a:blip r:embed="rId3">
            <a:alphaModFix/>
          </a:blip>
          <a:stretch>
            <a:fillRect/>
          </a:stretch>
        </p:blipFill>
        <p:spPr>
          <a:xfrm>
            <a:off x="-136300" y="1198325"/>
            <a:ext cx="9280300" cy="3945175"/>
          </a:xfrm>
          <a:prstGeom prst="rect">
            <a:avLst/>
          </a:prstGeom>
          <a:noFill/>
          <a:ln>
            <a:noFill/>
          </a:ln>
        </p:spPr>
      </p:pic>
      <p:pic>
        <p:nvPicPr>
          <p:cNvPr id="256" name="Google Shape;256;p36"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Two Card detection Flow Chart</a:t>
            </a:r>
            <a:endParaRPr/>
          </a:p>
        </p:txBody>
      </p:sp>
      <p:sp>
        <p:nvSpPr>
          <p:cNvPr id="262" name="Google Shape;262;p37"/>
          <p:cNvSpPr txBox="1"/>
          <p:nvPr>
            <p:ph idx="1" type="body"/>
          </p:nvPr>
        </p:nvSpPr>
        <p:spPr>
          <a:xfrm>
            <a:off x="311700" y="1152475"/>
            <a:ext cx="41142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Uses two color sensor to </a:t>
            </a:r>
            <a:r>
              <a:rPr lang="en"/>
              <a:t>determine if more than card was grabbed by entry motor</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One card blocks most light, two cards blocks all light</a:t>
            </a:r>
            <a:endParaRPr/>
          </a:p>
          <a:p>
            <a:pPr indent="0" lvl="0" marL="457200" rtl="0" algn="l">
              <a:spcBef>
                <a:spcPts val="1200"/>
              </a:spcBef>
              <a:spcAft>
                <a:spcPts val="1200"/>
              </a:spcAft>
              <a:buNone/>
            </a:pPr>
            <a:r>
              <a:rPr lang="en"/>
              <a:t> </a:t>
            </a:r>
            <a:r>
              <a:rPr lang="en"/>
              <a:t> </a:t>
            </a:r>
            <a:endParaRPr/>
          </a:p>
        </p:txBody>
      </p:sp>
      <p:pic>
        <p:nvPicPr>
          <p:cNvPr id="263" name="Google Shape;263;p37"/>
          <p:cNvPicPr preferRelativeResize="0"/>
          <p:nvPr/>
        </p:nvPicPr>
        <p:blipFill>
          <a:blip r:embed="rId3">
            <a:alphaModFix/>
          </a:blip>
          <a:stretch>
            <a:fillRect/>
          </a:stretch>
        </p:blipFill>
        <p:spPr>
          <a:xfrm>
            <a:off x="4976725" y="789025"/>
            <a:ext cx="3421974" cy="4170849"/>
          </a:xfrm>
          <a:prstGeom prst="rect">
            <a:avLst/>
          </a:prstGeom>
          <a:noFill/>
          <a:ln>
            <a:noFill/>
          </a:ln>
        </p:spPr>
      </p:pic>
      <p:pic>
        <p:nvPicPr>
          <p:cNvPr id="264" name="Google Shape;264;p37"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Jam Detection Flow Chart</a:t>
            </a:r>
            <a:endParaRPr/>
          </a:p>
        </p:txBody>
      </p:sp>
      <p:sp>
        <p:nvSpPr>
          <p:cNvPr id="270" name="Google Shape;270;p38"/>
          <p:cNvSpPr txBox="1"/>
          <p:nvPr>
            <p:ph idx="1" type="body"/>
          </p:nvPr>
        </p:nvSpPr>
        <p:spPr>
          <a:xfrm>
            <a:off x="311700" y="1152475"/>
            <a:ext cx="37011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Trip wire sensors in between each station</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restart timer when card passes through trip wire sensor</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If timer </a:t>
            </a:r>
            <a:r>
              <a:rPr lang="en"/>
              <a:t>expires, card got stuck in station and needs assistance </a:t>
            </a:r>
            <a:r>
              <a:rPr lang="en"/>
              <a:t> </a:t>
            </a:r>
            <a:endParaRPr/>
          </a:p>
        </p:txBody>
      </p:sp>
      <p:pic>
        <p:nvPicPr>
          <p:cNvPr id="271" name="Google Shape;271;p38"/>
          <p:cNvPicPr preferRelativeResize="0"/>
          <p:nvPr/>
        </p:nvPicPr>
        <p:blipFill>
          <a:blip r:embed="rId3">
            <a:alphaModFix/>
          </a:blip>
          <a:stretch>
            <a:fillRect/>
          </a:stretch>
        </p:blipFill>
        <p:spPr>
          <a:xfrm>
            <a:off x="4419274" y="831387"/>
            <a:ext cx="3896925" cy="4058576"/>
          </a:xfrm>
          <a:prstGeom prst="rect">
            <a:avLst/>
          </a:prstGeom>
          <a:noFill/>
          <a:ln>
            <a:noFill/>
          </a:ln>
        </p:spPr>
      </p:pic>
      <p:pic>
        <p:nvPicPr>
          <p:cNvPr id="272" name="Google Shape;272;p38" title="henryHead2.jpg"/>
          <p:cNvPicPr preferRelativeResize="0"/>
          <p:nvPr/>
        </p:nvPicPr>
        <p:blipFill rotWithShape="1">
          <a:blip r:embed="rId4">
            <a:alphaModFix/>
          </a:blip>
          <a:srcRect b="20241" l="4336" r="9958" t="24695"/>
          <a:stretch/>
        </p:blipFill>
        <p:spPr>
          <a:xfrm>
            <a:off x="7984675" y="0"/>
            <a:ext cx="1159325" cy="99232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Flipper</a:t>
            </a:r>
            <a:r>
              <a:rPr lang="en"/>
              <a:t> Software Flow Chart</a:t>
            </a:r>
            <a:endParaRPr/>
          </a:p>
        </p:txBody>
      </p:sp>
      <p:sp>
        <p:nvSpPr>
          <p:cNvPr id="278" name="Google Shape;278;p39"/>
          <p:cNvSpPr txBox="1"/>
          <p:nvPr>
            <p:ph idx="1" type="body"/>
          </p:nvPr>
        </p:nvSpPr>
        <p:spPr>
          <a:xfrm>
            <a:off x="1223618" y="2224375"/>
            <a:ext cx="7641000" cy="2344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79" name="Google Shape;279;p39" title="henryHead2.jpg"/>
          <p:cNvPicPr preferRelativeResize="0"/>
          <p:nvPr/>
        </p:nvPicPr>
        <p:blipFill rotWithShape="1">
          <a:blip r:embed="rId3">
            <a:alphaModFix/>
          </a:blip>
          <a:srcRect b="20241" l="4336" r="9958" t="24695"/>
          <a:stretch/>
        </p:blipFill>
        <p:spPr>
          <a:xfrm>
            <a:off x="7984675" y="0"/>
            <a:ext cx="1159325" cy="992324"/>
          </a:xfrm>
          <a:prstGeom prst="rect">
            <a:avLst/>
          </a:prstGeom>
          <a:noFill/>
          <a:ln>
            <a:noFill/>
          </a:ln>
        </p:spPr>
      </p:pic>
      <p:pic>
        <p:nvPicPr>
          <p:cNvPr id="280" name="Google Shape;280;p39"/>
          <p:cNvPicPr preferRelativeResize="0"/>
          <p:nvPr/>
        </p:nvPicPr>
        <p:blipFill>
          <a:blip r:embed="rId4">
            <a:alphaModFix/>
          </a:blip>
          <a:stretch>
            <a:fillRect/>
          </a:stretch>
        </p:blipFill>
        <p:spPr>
          <a:xfrm>
            <a:off x="472050" y="1676049"/>
            <a:ext cx="8199899" cy="179140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Rotator Software Flow Chart</a:t>
            </a:r>
            <a:endParaRPr/>
          </a:p>
        </p:txBody>
      </p:sp>
      <p:sp>
        <p:nvSpPr>
          <p:cNvPr id="286" name="Google Shape;286;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87" name="Google Shape;287;p40" title="henryHead2.jpg"/>
          <p:cNvPicPr preferRelativeResize="0"/>
          <p:nvPr/>
        </p:nvPicPr>
        <p:blipFill rotWithShape="1">
          <a:blip r:embed="rId3">
            <a:alphaModFix/>
          </a:blip>
          <a:srcRect b="20241" l="4336" r="9958" t="24695"/>
          <a:stretch/>
        </p:blipFill>
        <p:spPr>
          <a:xfrm>
            <a:off x="7984675" y="0"/>
            <a:ext cx="1159325" cy="992324"/>
          </a:xfrm>
          <a:prstGeom prst="rect">
            <a:avLst/>
          </a:prstGeom>
          <a:noFill/>
          <a:ln>
            <a:noFill/>
          </a:ln>
        </p:spPr>
      </p:pic>
      <p:pic>
        <p:nvPicPr>
          <p:cNvPr id="288" name="Google Shape;288;p40"/>
          <p:cNvPicPr preferRelativeResize="0"/>
          <p:nvPr/>
        </p:nvPicPr>
        <p:blipFill>
          <a:blip r:embed="rId4">
            <a:alphaModFix/>
          </a:blip>
          <a:stretch>
            <a:fillRect/>
          </a:stretch>
        </p:blipFill>
        <p:spPr>
          <a:xfrm>
            <a:off x="218824" y="1211299"/>
            <a:ext cx="8303250" cy="3158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Programming and Libraries Used</a:t>
            </a:r>
            <a:endParaRPr/>
          </a:p>
        </p:txBody>
      </p:sp>
      <p:sp>
        <p:nvSpPr>
          <p:cNvPr id="294" name="Google Shape;294;p41"/>
          <p:cNvSpPr txBox="1"/>
          <p:nvPr>
            <p:ph idx="1" type="body"/>
          </p:nvPr>
        </p:nvSpPr>
        <p:spPr>
          <a:xfrm>
            <a:off x="237925" y="1152600"/>
            <a:ext cx="4451100" cy="399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As we had experience in it the IDE used was the Arduino IDE</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Due to the choice in IDE, we wrote the code for our project in C and Arduino Language, (Yes that is what it is called)</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However fun it may have been, we did not write the code in assembly</a:t>
            </a:r>
            <a:endParaRPr/>
          </a:p>
        </p:txBody>
      </p:sp>
      <p:pic>
        <p:nvPicPr>
          <p:cNvPr id="295" name="Google Shape;295;p41"/>
          <p:cNvPicPr preferRelativeResize="0"/>
          <p:nvPr/>
        </p:nvPicPr>
        <p:blipFill>
          <a:blip r:embed="rId3">
            <a:alphaModFix/>
          </a:blip>
          <a:stretch>
            <a:fillRect/>
          </a:stretch>
        </p:blipFill>
        <p:spPr>
          <a:xfrm>
            <a:off x="8307900" y="0"/>
            <a:ext cx="836100" cy="1114500"/>
          </a:xfrm>
          <a:prstGeom prst="roundRect">
            <a:avLst>
              <a:gd fmla="val 16667" name="adj"/>
            </a:avLst>
          </a:prstGeom>
          <a:noFill/>
          <a:ln>
            <a:noFill/>
          </a:ln>
        </p:spPr>
      </p:pic>
      <p:pic>
        <p:nvPicPr>
          <p:cNvPr id="296" name="Google Shape;296;p41" title="heikes.nicholas@gmail.com-7498de93.jpg"/>
          <p:cNvPicPr preferRelativeResize="0"/>
          <p:nvPr/>
        </p:nvPicPr>
        <p:blipFill rotWithShape="1">
          <a:blip r:embed="rId4">
            <a:alphaModFix/>
          </a:blip>
          <a:srcRect b="36977" l="25232" r="12278" t="5791"/>
          <a:stretch/>
        </p:blipFill>
        <p:spPr>
          <a:xfrm>
            <a:off x="8305175" y="0"/>
            <a:ext cx="838800" cy="1152600"/>
          </a:xfrm>
          <a:prstGeom prst="roundRect">
            <a:avLst>
              <a:gd fmla="val 16667" name="adj"/>
            </a:avLst>
          </a:prstGeom>
          <a:noFill/>
          <a:ln>
            <a:noFill/>
          </a:ln>
        </p:spPr>
      </p:pic>
      <p:sp>
        <p:nvSpPr>
          <p:cNvPr id="297" name="Google Shape;297;p41"/>
          <p:cNvSpPr txBox="1"/>
          <p:nvPr>
            <p:ph idx="1" type="body"/>
          </p:nvPr>
        </p:nvSpPr>
        <p:spPr>
          <a:xfrm>
            <a:off x="4778625" y="1770000"/>
            <a:ext cx="4211100" cy="33735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Used some libraries to simplify the code</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The Arduino ESP32 Board Package</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The Adafruit library for the sensors</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The DRV8912-Q1 motor library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5"/>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Sorting Machine</a:t>
            </a:r>
            <a:endParaRPr/>
          </a:p>
        </p:txBody>
      </p:sp>
      <p:sp>
        <p:nvSpPr>
          <p:cNvPr id="82" name="Google Shape;82;p15"/>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fontScale="70000" lnSpcReduction="10000"/>
          </a:bodyPr>
          <a:lstStyle/>
          <a:p>
            <a:pPr indent="0" lvl="0" marL="0" rtl="0" algn="l">
              <a:spcBef>
                <a:spcPts val="0"/>
              </a:spcBef>
              <a:spcAft>
                <a:spcPts val="0"/>
              </a:spcAft>
              <a:buNone/>
            </a:pPr>
            <a:r>
              <a:t/>
            </a:r>
            <a:endParaRPr/>
          </a:p>
          <a:p>
            <a:pPr indent="0" lvl="0" marL="0" rtl="0" algn="l">
              <a:spcBef>
                <a:spcPts val="1200"/>
              </a:spcBef>
              <a:spcAft>
                <a:spcPts val="1200"/>
              </a:spcAft>
              <a:buNone/>
            </a:pPr>
            <a:r>
              <a:rPr lang="en"/>
              <a:t>Our automated card sorting system will demonstrate the core functionality needed for next-generation currency processing. The machine will accept playing cards inserted in any orientation—face up, face down, or rotated—and automatically detect, orient, and sort them into organized stacks. Using sensors and mechanical components, it will identify card positioning, correct alignment issues in real-time, and efficiently organize cards without human intervention. This proof of concept will validate the technology's ability to handle the variable conditions and orientations that banking machines currently struggle with, paving the way for currency processors that can accept bills in any configuration while maintaining speed and accuracy.</a:t>
            </a:r>
            <a:endParaRPr/>
          </a:p>
        </p:txBody>
      </p:sp>
      <p:sp>
        <p:nvSpPr>
          <p:cNvPr id="83" name="Google Shape;83;p15"/>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What is our project?</a:t>
            </a:r>
            <a:endParaRPr/>
          </a:p>
        </p:txBody>
      </p:sp>
      <p:pic>
        <p:nvPicPr>
          <p:cNvPr id="84" name="Google Shape;84;p15"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PCB - Main Board</a:t>
            </a:r>
            <a:endParaRPr/>
          </a:p>
        </p:txBody>
      </p:sp>
      <p:pic>
        <p:nvPicPr>
          <p:cNvPr id="303" name="Google Shape;303;p42"/>
          <p:cNvPicPr preferRelativeResize="0"/>
          <p:nvPr/>
        </p:nvPicPr>
        <p:blipFill rotWithShape="1">
          <a:blip r:embed="rId3">
            <a:alphaModFix/>
          </a:blip>
          <a:srcRect b="25147" l="6811" r="12295" t="3996"/>
          <a:stretch/>
        </p:blipFill>
        <p:spPr>
          <a:xfrm>
            <a:off x="8181000" y="0"/>
            <a:ext cx="963000" cy="1124700"/>
          </a:xfrm>
          <a:prstGeom prst="rect">
            <a:avLst/>
          </a:prstGeom>
          <a:noFill/>
          <a:ln>
            <a:noFill/>
          </a:ln>
        </p:spPr>
      </p:pic>
      <p:pic>
        <p:nvPicPr>
          <p:cNvPr id="304" name="Google Shape;304;p42" title="Main Board Layout.jpg"/>
          <p:cNvPicPr preferRelativeResize="0"/>
          <p:nvPr/>
        </p:nvPicPr>
        <p:blipFill>
          <a:blip r:embed="rId4">
            <a:alphaModFix/>
          </a:blip>
          <a:stretch>
            <a:fillRect/>
          </a:stretch>
        </p:blipFill>
        <p:spPr>
          <a:xfrm>
            <a:off x="5253424" y="1280160"/>
            <a:ext cx="3209388" cy="3227832"/>
          </a:xfrm>
          <a:prstGeom prst="rect">
            <a:avLst/>
          </a:prstGeom>
          <a:noFill/>
          <a:ln>
            <a:noFill/>
          </a:ln>
        </p:spPr>
      </p:pic>
      <p:pic>
        <p:nvPicPr>
          <p:cNvPr id="305" name="Google Shape;305;p42" title="Main Board Schematic-1.jpg"/>
          <p:cNvPicPr preferRelativeResize="0"/>
          <p:nvPr/>
        </p:nvPicPr>
        <p:blipFill>
          <a:blip r:embed="rId5">
            <a:alphaModFix/>
          </a:blip>
          <a:stretch>
            <a:fillRect/>
          </a:stretch>
        </p:blipFill>
        <p:spPr>
          <a:xfrm>
            <a:off x="274320" y="1280160"/>
            <a:ext cx="4571999" cy="323051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PCB - Brushed DC Motor Driver Breakout Board</a:t>
            </a:r>
            <a:endParaRPr/>
          </a:p>
        </p:txBody>
      </p:sp>
      <p:pic>
        <p:nvPicPr>
          <p:cNvPr id="311" name="Google Shape;311;p43"/>
          <p:cNvPicPr preferRelativeResize="0"/>
          <p:nvPr/>
        </p:nvPicPr>
        <p:blipFill rotWithShape="1">
          <a:blip r:embed="rId3">
            <a:alphaModFix/>
          </a:blip>
          <a:srcRect b="25147" l="6811" r="12295" t="3996"/>
          <a:stretch/>
        </p:blipFill>
        <p:spPr>
          <a:xfrm>
            <a:off x="8181000" y="0"/>
            <a:ext cx="963000" cy="1124700"/>
          </a:xfrm>
          <a:prstGeom prst="rect">
            <a:avLst/>
          </a:prstGeom>
          <a:noFill/>
          <a:ln>
            <a:noFill/>
          </a:ln>
        </p:spPr>
      </p:pic>
      <p:pic>
        <p:nvPicPr>
          <p:cNvPr id="312" name="Google Shape;312;p43" title="Geared Motor Driver Layout.jpg"/>
          <p:cNvPicPr preferRelativeResize="0"/>
          <p:nvPr/>
        </p:nvPicPr>
        <p:blipFill>
          <a:blip r:embed="rId4">
            <a:alphaModFix/>
          </a:blip>
          <a:stretch>
            <a:fillRect/>
          </a:stretch>
        </p:blipFill>
        <p:spPr>
          <a:xfrm>
            <a:off x="5257800" y="1280160"/>
            <a:ext cx="2848539" cy="3236976"/>
          </a:xfrm>
          <a:prstGeom prst="rect">
            <a:avLst/>
          </a:prstGeom>
          <a:noFill/>
          <a:ln>
            <a:noFill/>
          </a:ln>
        </p:spPr>
      </p:pic>
      <p:pic>
        <p:nvPicPr>
          <p:cNvPr id="313" name="Google Shape;313;p43" title="Geared Motor Driver Schematic-1.jpg"/>
          <p:cNvPicPr preferRelativeResize="0"/>
          <p:nvPr/>
        </p:nvPicPr>
        <p:blipFill>
          <a:blip r:embed="rId5">
            <a:alphaModFix/>
          </a:blip>
          <a:stretch>
            <a:fillRect/>
          </a:stretch>
        </p:blipFill>
        <p:spPr>
          <a:xfrm>
            <a:off x="274320" y="1280160"/>
            <a:ext cx="4571999" cy="323385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PCB - Stepper Motor Driver Breakout Board</a:t>
            </a:r>
            <a:endParaRPr/>
          </a:p>
        </p:txBody>
      </p:sp>
      <p:pic>
        <p:nvPicPr>
          <p:cNvPr id="319" name="Google Shape;319;p44"/>
          <p:cNvPicPr preferRelativeResize="0"/>
          <p:nvPr/>
        </p:nvPicPr>
        <p:blipFill rotWithShape="1">
          <a:blip r:embed="rId3">
            <a:alphaModFix/>
          </a:blip>
          <a:srcRect b="25147" l="6811" r="12295" t="3996"/>
          <a:stretch/>
        </p:blipFill>
        <p:spPr>
          <a:xfrm>
            <a:off x="8181000" y="0"/>
            <a:ext cx="963000" cy="1124700"/>
          </a:xfrm>
          <a:prstGeom prst="rect">
            <a:avLst/>
          </a:prstGeom>
          <a:noFill/>
          <a:ln>
            <a:noFill/>
          </a:ln>
        </p:spPr>
      </p:pic>
      <p:pic>
        <p:nvPicPr>
          <p:cNvPr id="320" name="Google Shape;320;p44" title="Stepper Motor Driver Layout.jpg"/>
          <p:cNvPicPr preferRelativeResize="0"/>
          <p:nvPr/>
        </p:nvPicPr>
        <p:blipFill>
          <a:blip r:embed="rId4">
            <a:alphaModFix/>
          </a:blip>
          <a:stretch>
            <a:fillRect/>
          </a:stretch>
        </p:blipFill>
        <p:spPr>
          <a:xfrm>
            <a:off x="4983480" y="1280160"/>
            <a:ext cx="3989070" cy="2286000"/>
          </a:xfrm>
          <a:prstGeom prst="rect">
            <a:avLst/>
          </a:prstGeom>
          <a:noFill/>
          <a:ln>
            <a:noFill/>
          </a:ln>
        </p:spPr>
      </p:pic>
      <p:pic>
        <p:nvPicPr>
          <p:cNvPr id="321" name="Google Shape;321;p44" title="Stepper Motor Driver Schematic-1.jpg"/>
          <p:cNvPicPr preferRelativeResize="0"/>
          <p:nvPr/>
        </p:nvPicPr>
        <p:blipFill rotWithShape="1">
          <a:blip r:embed="rId5">
            <a:alphaModFix/>
          </a:blip>
          <a:srcRect b="13257" l="11023" r="20632" t="15349"/>
          <a:stretch/>
        </p:blipFill>
        <p:spPr>
          <a:xfrm>
            <a:off x="274320" y="1280160"/>
            <a:ext cx="4309873" cy="3200400"/>
          </a:xfrm>
          <a:prstGeom prst="rect">
            <a:avLst/>
          </a:prstGeom>
          <a:noFill/>
          <a:ln>
            <a:noFill/>
          </a:ln>
        </p:spPr>
      </p:pic>
      <p:sp>
        <p:nvSpPr>
          <p:cNvPr id="322" name="Google Shape;322;p44"/>
          <p:cNvSpPr/>
          <p:nvPr/>
        </p:nvSpPr>
        <p:spPr>
          <a:xfrm>
            <a:off x="3214700" y="4127500"/>
            <a:ext cx="1369500" cy="3531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PCB - 3.3V Buck Regulator Breakout Board</a:t>
            </a:r>
            <a:endParaRPr/>
          </a:p>
        </p:txBody>
      </p:sp>
      <p:pic>
        <p:nvPicPr>
          <p:cNvPr id="328" name="Google Shape;328;p45"/>
          <p:cNvPicPr preferRelativeResize="0"/>
          <p:nvPr/>
        </p:nvPicPr>
        <p:blipFill rotWithShape="1">
          <a:blip r:embed="rId3">
            <a:alphaModFix/>
          </a:blip>
          <a:srcRect b="25147" l="6811" r="12295" t="3996"/>
          <a:stretch/>
        </p:blipFill>
        <p:spPr>
          <a:xfrm>
            <a:off x="8181000" y="0"/>
            <a:ext cx="963000" cy="1124700"/>
          </a:xfrm>
          <a:prstGeom prst="rect">
            <a:avLst/>
          </a:prstGeom>
          <a:noFill/>
          <a:ln>
            <a:noFill/>
          </a:ln>
        </p:spPr>
      </p:pic>
      <p:pic>
        <p:nvPicPr>
          <p:cNvPr id="329" name="Google Shape;329;p45" title="Regulator Layout.jpg"/>
          <p:cNvPicPr preferRelativeResize="0"/>
          <p:nvPr/>
        </p:nvPicPr>
        <p:blipFill>
          <a:blip r:embed="rId4">
            <a:alphaModFix/>
          </a:blip>
          <a:stretch>
            <a:fillRect/>
          </a:stretch>
        </p:blipFill>
        <p:spPr>
          <a:xfrm>
            <a:off x="4846320" y="1280160"/>
            <a:ext cx="3909774" cy="2971801"/>
          </a:xfrm>
          <a:prstGeom prst="rect">
            <a:avLst/>
          </a:prstGeom>
          <a:noFill/>
          <a:ln>
            <a:noFill/>
          </a:ln>
        </p:spPr>
      </p:pic>
      <p:pic>
        <p:nvPicPr>
          <p:cNvPr id="330" name="Google Shape;330;p45" title="Regulator Schematic-1.jpg"/>
          <p:cNvPicPr preferRelativeResize="0"/>
          <p:nvPr/>
        </p:nvPicPr>
        <p:blipFill>
          <a:blip r:embed="rId5">
            <a:alphaModFix/>
          </a:blip>
          <a:stretch>
            <a:fillRect/>
          </a:stretch>
        </p:blipFill>
        <p:spPr>
          <a:xfrm>
            <a:off x="274320" y="1277100"/>
            <a:ext cx="4197668" cy="29718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Work Distribution</a:t>
            </a:r>
            <a:endParaRPr/>
          </a:p>
        </p:txBody>
      </p:sp>
      <p:pic>
        <p:nvPicPr>
          <p:cNvPr id="336" name="Google Shape;336;p46" title="cards_PNG8471.png"/>
          <p:cNvPicPr preferRelativeResize="0"/>
          <p:nvPr/>
        </p:nvPicPr>
        <p:blipFill>
          <a:blip r:embed="rId3">
            <a:alphaModFix/>
          </a:blip>
          <a:stretch>
            <a:fillRect/>
          </a:stretch>
        </p:blipFill>
        <p:spPr>
          <a:xfrm rot="-2208064">
            <a:off x="6677970" y="2811123"/>
            <a:ext cx="3778180" cy="2935103"/>
          </a:xfrm>
          <a:prstGeom prst="rect">
            <a:avLst/>
          </a:prstGeom>
          <a:noFill/>
          <a:ln>
            <a:noFill/>
          </a:ln>
        </p:spPr>
      </p:pic>
      <p:pic>
        <p:nvPicPr>
          <p:cNvPr id="337" name="Google Shape;337;p46"/>
          <p:cNvPicPr preferRelativeResize="0"/>
          <p:nvPr/>
        </p:nvPicPr>
        <p:blipFill>
          <a:blip r:embed="rId4">
            <a:alphaModFix/>
          </a:blip>
          <a:stretch>
            <a:fillRect/>
          </a:stretch>
        </p:blipFill>
        <p:spPr>
          <a:xfrm>
            <a:off x="2258150" y="1017725"/>
            <a:ext cx="4627707" cy="3820975"/>
          </a:xfrm>
          <a:prstGeom prst="rect">
            <a:avLst/>
          </a:prstGeom>
          <a:noFill/>
          <a:ln>
            <a:noFill/>
          </a:ln>
        </p:spPr>
      </p:pic>
      <p:pic>
        <p:nvPicPr>
          <p:cNvPr id="338" name="Google Shape;338;p46" title="heikes.nicholas@gmail.com-7498de93.jpg"/>
          <p:cNvPicPr preferRelativeResize="0"/>
          <p:nvPr/>
        </p:nvPicPr>
        <p:blipFill rotWithShape="1">
          <a:blip r:embed="rId5">
            <a:alphaModFix/>
          </a:blip>
          <a:srcRect b="36977" l="25232" r="12278" t="5791"/>
          <a:stretch/>
        </p:blipFill>
        <p:spPr>
          <a:xfrm>
            <a:off x="8305200" y="0"/>
            <a:ext cx="838800" cy="1152600"/>
          </a:xfrm>
          <a:prstGeom prst="roundRect">
            <a:avLst>
              <a:gd fmla="val 16667" name="adj"/>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Budget Break Down</a:t>
            </a:r>
            <a:endParaRPr/>
          </a:p>
        </p:txBody>
      </p:sp>
      <p:pic>
        <p:nvPicPr>
          <p:cNvPr id="344" name="Google Shape;344;p47" title="Fanned-Playing-Card-PNG-File.png"/>
          <p:cNvPicPr preferRelativeResize="0"/>
          <p:nvPr/>
        </p:nvPicPr>
        <p:blipFill>
          <a:blip r:embed="rId3">
            <a:alphaModFix/>
          </a:blip>
          <a:stretch>
            <a:fillRect/>
          </a:stretch>
        </p:blipFill>
        <p:spPr>
          <a:xfrm rot="2032158">
            <a:off x="-1047358" y="3601212"/>
            <a:ext cx="3597113" cy="2974155"/>
          </a:xfrm>
          <a:prstGeom prst="rect">
            <a:avLst/>
          </a:prstGeom>
          <a:noFill/>
          <a:ln>
            <a:noFill/>
          </a:ln>
        </p:spPr>
      </p:pic>
      <p:pic>
        <p:nvPicPr>
          <p:cNvPr id="345" name="Google Shape;345;p47"/>
          <p:cNvPicPr preferRelativeResize="0"/>
          <p:nvPr/>
        </p:nvPicPr>
        <p:blipFill>
          <a:blip r:embed="rId4">
            <a:alphaModFix/>
          </a:blip>
          <a:stretch>
            <a:fillRect/>
          </a:stretch>
        </p:blipFill>
        <p:spPr>
          <a:xfrm>
            <a:off x="222263" y="127650"/>
            <a:ext cx="5424975" cy="3657925"/>
          </a:xfrm>
          <a:prstGeom prst="rect">
            <a:avLst/>
          </a:prstGeom>
          <a:noFill/>
          <a:ln>
            <a:noFill/>
          </a:ln>
        </p:spPr>
      </p:pic>
      <p:pic>
        <p:nvPicPr>
          <p:cNvPr id="346" name="Google Shape;346;p47" title="heikes.nicholas@gmail.com-7498de93.jpg"/>
          <p:cNvPicPr preferRelativeResize="0"/>
          <p:nvPr/>
        </p:nvPicPr>
        <p:blipFill rotWithShape="1">
          <a:blip r:embed="rId5">
            <a:alphaModFix/>
          </a:blip>
          <a:srcRect b="36977" l="25232" r="12278" t="5791"/>
          <a:stretch/>
        </p:blipFill>
        <p:spPr>
          <a:xfrm>
            <a:off x="8305175" y="0"/>
            <a:ext cx="838800" cy="1152600"/>
          </a:xfrm>
          <a:prstGeom prst="roundRect">
            <a:avLst>
              <a:gd fmla="val 16667" name="adj"/>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52" name="Google Shape;352;p4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graphicFrame>
        <p:nvGraphicFramePr>
          <p:cNvPr id="353" name="Google Shape;353;p48"/>
          <p:cNvGraphicFramePr/>
          <p:nvPr/>
        </p:nvGraphicFramePr>
        <p:xfrm>
          <a:off x="179475" y="296100"/>
          <a:ext cx="3000000" cy="3000000"/>
        </p:xfrm>
        <a:graphic>
          <a:graphicData uri="http://schemas.openxmlformats.org/drawingml/2006/table">
            <a:tbl>
              <a:tblPr>
                <a:noFill/>
                <a:tableStyleId>{021BD4D5-7E5C-402E-8BE3-13508E90F2B1}</a:tableStyleId>
              </a:tblPr>
              <a:tblGrid>
                <a:gridCol w="1154100"/>
                <a:gridCol w="1154100"/>
                <a:gridCol w="1154100"/>
                <a:gridCol w="1154100"/>
                <a:gridCol w="1154100"/>
              </a:tblGrid>
              <a:tr h="242850">
                <a:tc>
                  <a:txBody>
                    <a:bodyPr/>
                    <a:lstStyle/>
                    <a:p>
                      <a:pPr indent="0" lvl="0" marL="0" rtl="0" algn="l">
                        <a:lnSpc>
                          <a:spcPct val="115000"/>
                        </a:lnSpc>
                        <a:spcBef>
                          <a:spcPts val="1200"/>
                        </a:spcBef>
                        <a:spcAft>
                          <a:spcPts val="0"/>
                        </a:spcAft>
                        <a:buNone/>
                      </a:pPr>
                      <a:r>
                        <a:rPr lang="en" sz="500">
                          <a:solidFill>
                            <a:schemeClr val="dk1"/>
                          </a:solidFill>
                        </a:rPr>
                        <a:t>Component</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Name</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Quantity</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Estimate</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Cost</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Power Supply</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LX60-120500-D1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40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$39.98</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380225">
                <a:tc>
                  <a:txBody>
                    <a:bodyPr/>
                    <a:lstStyle/>
                    <a:p>
                      <a:pPr indent="0" lvl="0" marL="0" rtl="0" algn="l">
                        <a:lnSpc>
                          <a:spcPct val="115000"/>
                        </a:lnSpc>
                        <a:spcBef>
                          <a:spcPts val="1200"/>
                        </a:spcBef>
                        <a:spcAft>
                          <a:spcPts val="0"/>
                        </a:spcAft>
                        <a:buNone/>
                      </a:pPr>
                      <a:r>
                        <a:rPr lang="en" sz="500">
                          <a:solidFill>
                            <a:schemeClr val="dk1"/>
                          </a:solidFill>
                        </a:rPr>
                        <a:t>Power Distribution Block</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QBLOK7001</a:t>
                      </a:r>
                      <a:endParaRPr sz="500">
                        <a:solidFill>
                          <a:schemeClr val="dk1"/>
                        </a:solidFill>
                      </a:endParaRPr>
                    </a:p>
                    <a:p>
                      <a:pPr indent="0" lvl="0" marL="0" rtl="0" algn="l">
                        <a:lnSpc>
                          <a:spcPct val="115000"/>
                        </a:lnSpc>
                        <a:spcBef>
                          <a:spcPts val="1200"/>
                        </a:spcBef>
                        <a:spcAft>
                          <a:spcPts val="0"/>
                        </a:spcAft>
                        <a:buNone/>
                      </a:pPr>
                      <a:r>
                        <a:rPr lang="en" sz="500">
                          <a:solidFill>
                            <a:schemeClr val="dk1"/>
                          </a:solidFill>
                        </a:rPr>
                        <a:t> </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$19.98</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Motors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G12-N20 Geared mini DC Motor</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$15.00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Geared Motor Driver</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DRV8912-QPWPR-Q1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30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$10.66</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Geared Motor Driver Dev</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DRV-89-12-EVM-Q1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$117.44</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Sensors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H2010 &amp; LM393</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6</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25</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$24.00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Color Sensors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TCS347</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5</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75</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$55.75</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Plastic Material</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ABS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50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$50.00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Acrylic Material</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Cast Acrylic (GS)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10ft</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$18.00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Wood Material</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Plywood</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4ft</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$12.00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Micronctroller</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ESP32</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30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$8.00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Drive Belt Material</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Polyurethane Tubing</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6ft</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$15.00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Printer Rollers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Ricoh AF03-1081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30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50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$40.24</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PCB Fabrication</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Main board and Breakout boards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$131.91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PCB Components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Resistors, inductors, chips, etc.</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130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150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$123.01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Arduino Testing Board</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 </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30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Wires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 </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$10.20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Miscellaneous Itmes</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Bearings, solenoids, etc</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 </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~$40.00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r h="242850">
                <a:tc>
                  <a:txBody>
                    <a:bodyPr/>
                    <a:lstStyle/>
                    <a:p>
                      <a:pPr indent="0" lvl="0" marL="0" rtl="0" algn="l">
                        <a:lnSpc>
                          <a:spcPct val="115000"/>
                        </a:lnSpc>
                        <a:spcBef>
                          <a:spcPts val="1200"/>
                        </a:spcBef>
                        <a:spcAft>
                          <a:spcPts val="0"/>
                        </a:spcAft>
                        <a:buNone/>
                      </a:pPr>
                      <a:r>
                        <a:rPr lang="en" sz="500">
                          <a:solidFill>
                            <a:schemeClr val="dk1"/>
                          </a:solidFill>
                        </a:rPr>
                        <a:t>Total Cost</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 </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 </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1000</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c>
                  <a:txBody>
                    <a:bodyPr/>
                    <a:lstStyle/>
                    <a:p>
                      <a:pPr indent="0" lvl="0" marL="0" rtl="0" algn="l">
                        <a:lnSpc>
                          <a:spcPct val="115000"/>
                        </a:lnSpc>
                        <a:spcBef>
                          <a:spcPts val="1200"/>
                        </a:spcBef>
                        <a:spcAft>
                          <a:spcPts val="0"/>
                        </a:spcAft>
                        <a:buNone/>
                      </a:pPr>
                      <a:r>
                        <a:rPr lang="en" sz="500">
                          <a:solidFill>
                            <a:schemeClr val="dk1"/>
                          </a:solidFill>
                        </a:rPr>
                        <a:t>$711.17</a:t>
                      </a:r>
                      <a:endParaRPr sz="500">
                        <a:solidFill>
                          <a:schemeClr val="dk1"/>
                        </a:solidFill>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666666"/>
                    </a:solidFill>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Prototyping:</a:t>
            </a:r>
            <a:endParaRPr/>
          </a:p>
        </p:txBody>
      </p:sp>
      <p:pic>
        <p:nvPicPr>
          <p:cNvPr id="359" name="Google Shape;359;p49" title="Input Box Demonstration">
            <a:hlinkClick r:id="rId3"/>
          </p:cNvPr>
          <p:cNvPicPr preferRelativeResize="0"/>
          <p:nvPr/>
        </p:nvPicPr>
        <p:blipFill>
          <a:blip r:embed="rId4">
            <a:alphaModFix/>
          </a:blip>
          <a:stretch>
            <a:fillRect/>
          </a:stretch>
        </p:blipFill>
        <p:spPr>
          <a:xfrm>
            <a:off x="1730850" y="1368688"/>
            <a:ext cx="5304845" cy="2983975"/>
          </a:xfrm>
          <a:prstGeom prst="rect">
            <a:avLst/>
          </a:prstGeom>
          <a:noFill/>
          <a:ln>
            <a:noFill/>
          </a:ln>
        </p:spPr>
      </p:pic>
      <p:pic>
        <p:nvPicPr>
          <p:cNvPr id="360" name="Google Shape;360;p49" title="BeFunky-photo.jpg"/>
          <p:cNvPicPr preferRelativeResize="0"/>
          <p:nvPr/>
        </p:nvPicPr>
        <p:blipFill>
          <a:blip r:embed="rId5">
            <a:alphaModFix/>
          </a:blip>
          <a:stretch>
            <a:fillRect/>
          </a:stretch>
        </p:blipFill>
        <p:spPr>
          <a:xfrm>
            <a:off x="8001000" y="0"/>
            <a:ext cx="1143000" cy="1143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1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Issues:</a:t>
            </a:r>
            <a:endParaRPr/>
          </a:p>
        </p:txBody>
      </p:sp>
      <p:sp>
        <p:nvSpPr>
          <p:cNvPr id="366" name="Google Shape;366;p5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u="sng">
                <a:solidFill>
                  <a:schemeClr val="dk1"/>
                </a:solidFill>
              </a:rPr>
              <a:t>Card Detection Complexity:</a:t>
            </a:r>
            <a:r>
              <a:rPr lang="en">
                <a:solidFill>
                  <a:schemeClr val="dk1"/>
                </a:solidFill>
              </a:rPr>
              <a:t> Initially, we explored using computer vision with a camera module for card orientation detection. However, our research revealed that even lightweight machine learning algorithms would require computational resources far beyond what our target microcontrollers could provide. </a:t>
            </a:r>
            <a:endParaRPr>
              <a:solidFill>
                <a:schemeClr val="dk1"/>
              </a:solidFill>
            </a:endParaRPr>
          </a:p>
          <a:p>
            <a:pPr indent="0" lvl="0" marL="0" rtl="0" algn="l">
              <a:spcBef>
                <a:spcPts val="1200"/>
              </a:spcBef>
              <a:spcAft>
                <a:spcPts val="0"/>
              </a:spcAft>
              <a:buNone/>
            </a:pPr>
            <a:r>
              <a:rPr b="1" lang="en" u="sng">
                <a:solidFill>
                  <a:schemeClr val="dk1"/>
                </a:solidFill>
              </a:rPr>
              <a:t>Mechanical Precision:</a:t>
            </a:r>
            <a:r>
              <a:rPr b="1" lang="en">
                <a:solidFill>
                  <a:schemeClr val="dk1"/>
                </a:solidFill>
              </a:rPr>
              <a:t> </a:t>
            </a:r>
            <a:r>
              <a:rPr lang="en">
                <a:solidFill>
                  <a:schemeClr val="dk1"/>
                </a:solidFill>
              </a:rPr>
              <a:t>Ensuring consistent card movement through the system required precise tolerances and alignment of components. </a:t>
            </a:r>
            <a:endParaRPr>
              <a:solidFill>
                <a:schemeClr val="dk1"/>
              </a:solidFill>
            </a:endParaRPr>
          </a:p>
          <a:p>
            <a:pPr indent="0" lvl="0" marL="0" rtl="0" algn="l">
              <a:spcBef>
                <a:spcPts val="1200"/>
              </a:spcBef>
              <a:spcAft>
                <a:spcPts val="0"/>
              </a:spcAft>
              <a:buNone/>
            </a:pPr>
            <a:r>
              <a:rPr b="1" lang="en" u="sng">
                <a:solidFill>
                  <a:schemeClr val="dk1"/>
                </a:solidFill>
              </a:rPr>
              <a:t>Integration Complexity:</a:t>
            </a:r>
            <a:r>
              <a:rPr lang="en">
                <a:solidFill>
                  <a:schemeClr val="dk1"/>
                </a:solidFill>
              </a:rPr>
              <a:t> Coordinating the various sensors, motors, and mechanisms presented a significant challenge. </a:t>
            </a:r>
            <a:endParaRPr>
              <a:solidFill>
                <a:schemeClr val="dk1"/>
              </a:solidFill>
            </a:endParaRPr>
          </a:p>
          <a:p>
            <a:pPr indent="0" lvl="0" marL="0" rtl="0" algn="l">
              <a:spcBef>
                <a:spcPts val="1200"/>
              </a:spcBef>
              <a:spcAft>
                <a:spcPts val="1200"/>
              </a:spcAft>
              <a:buNone/>
            </a:pPr>
            <a:r>
              <a:rPr b="1" lang="en" u="sng">
                <a:solidFill>
                  <a:schemeClr val="dk1"/>
                </a:solidFill>
              </a:rPr>
              <a:t>Budget Constraints:</a:t>
            </a:r>
            <a:r>
              <a:rPr lang="en">
                <a:solidFill>
                  <a:schemeClr val="dk1"/>
                </a:solidFill>
              </a:rPr>
              <a:t> Working within our self-imposed budget of $450 required careful component selection and cost optimization. </a:t>
            </a:r>
            <a:endParaRPr>
              <a:solidFill>
                <a:schemeClr val="dk1"/>
              </a:solidFill>
            </a:endParaRPr>
          </a:p>
        </p:txBody>
      </p:sp>
      <p:pic>
        <p:nvPicPr>
          <p:cNvPr id="367" name="Google Shape;367;p50"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Solutions:</a:t>
            </a:r>
            <a:endParaRPr/>
          </a:p>
        </p:txBody>
      </p:sp>
      <p:sp>
        <p:nvSpPr>
          <p:cNvPr id="373" name="Google Shape;373;p5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 u="sng">
                <a:solidFill>
                  <a:schemeClr val="dk1"/>
                </a:solidFill>
              </a:rPr>
              <a:t>Card </a:t>
            </a:r>
            <a:r>
              <a:rPr b="1" lang="en" u="sng">
                <a:solidFill>
                  <a:schemeClr val="dk1"/>
                </a:solidFill>
              </a:rPr>
              <a:t>Detection Complexity:</a:t>
            </a:r>
            <a:r>
              <a:rPr lang="en">
                <a:solidFill>
                  <a:schemeClr val="dk1"/>
                </a:solidFill>
              </a:rPr>
              <a:t> Rather than introducing the additional complexity of external server processing, we pivoted to a more efficient approach using specific color patterns detected by the AS7341 sensor, which proved to be both reliable and computationally feasible. </a:t>
            </a:r>
            <a:endParaRPr>
              <a:solidFill>
                <a:schemeClr val="dk1"/>
              </a:solidFill>
            </a:endParaRPr>
          </a:p>
          <a:p>
            <a:pPr indent="0" lvl="0" marL="0" rtl="0" algn="l">
              <a:spcBef>
                <a:spcPts val="1200"/>
              </a:spcBef>
              <a:spcAft>
                <a:spcPts val="0"/>
              </a:spcAft>
              <a:buNone/>
            </a:pPr>
            <a:r>
              <a:rPr b="1" lang="en" u="sng">
                <a:solidFill>
                  <a:schemeClr val="dk1"/>
                </a:solidFill>
              </a:rPr>
              <a:t>Mechanical Precision:</a:t>
            </a:r>
            <a:r>
              <a:rPr b="1" lang="en">
                <a:solidFill>
                  <a:schemeClr val="dk1"/>
                </a:solidFill>
              </a:rPr>
              <a:t> </a:t>
            </a:r>
            <a:r>
              <a:rPr lang="en">
                <a:solidFill>
                  <a:schemeClr val="dk1"/>
                </a:solidFill>
              </a:rPr>
              <a:t>Through iterative prototyping and testing of critical elements like the custom gear shaft connectors and rollers, we achieved reliable bill handling without jams or misfeeds. </a:t>
            </a:r>
            <a:endParaRPr>
              <a:solidFill>
                <a:schemeClr val="dk1"/>
              </a:solidFill>
            </a:endParaRPr>
          </a:p>
          <a:p>
            <a:pPr indent="0" lvl="0" marL="0" rtl="0" algn="l">
              <a:spcBef>
                <a:spcPts val="1200"/>
              </a:spcBef>
              <a:spcAft>
                <a:spcPts val="0"/>
              </a:spcAft>
              <a:buNone/>
            </a:pPr>
            <a:r>
              <a:rPr b="1" lang="en" u="sng">
                <a:solidFill>
                  <a:schemeClr val="dk1"/>
                </a:solidFill>
              </a:rPr>
              <a:t>Integration Complexity:</a:t>
            </a:r>
            <a:r>
              <a:rPr lang="en">
                <a:solidFill>
                  <a:schemeClr val="dk1"/>
                </a:solidFill>
              </a:rPr>
              <a:t> Our solution involved developing a state-based software architecture that managed transitions between different operational stages while maintaining proper timing and synchronization. </a:t>
            </a:r>
            <a:endParaRPr>
              <a:solidFill>
                <a:schemeClr val="dk1"/>
              </a:solidFill>
            </a:endParaRPr>
          </a:p>
          <a:p>
            <a:pPr indent="0" lvl="0" marL="0" rtl="0" algn="l">
              <a:spcBef>
                <a:spcPts val="1200"/>
              </a:spcBef>
              <a:spcAft>
                <a:spcPts val="1200"/>
              </a:spcAft>
              <a:buNone/>
            </a:pPr>
            <a:r>
              <a:rPr b="1" lang="en" u="sng">
                <a:solidFill>
                  <a:schemeClr val="dk1"/>
                </a:solidFill>
              </a:rPr>
              <a:t>Budget Constraints:</a:t>
            </a:r>
            <a:r>
              <a:rPr lang="en">
                <a:solidFill>
                  <a:schemeClr val="dk1"/>
                </a:solidFill>
              </a:rPr>
              <a:t> By leveraging 3D printing for custom parts and prioritizing essential components for quality while finding cost-effective alternatives for secondary elements.</a:t>
            </a:r>
            <a:endParaRPr/>
          </a:p>
        </p:txBody>
      </p:sp>
      <p:pic>
        <p:nvPicPr>
          <p:cNvPr id="374" name="Google Shape;374;p51"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5551"/>
        </a:solidFill>
      </p:bgPr>
    </p:bg>
    <p:spTree>
      <p:nvGrpSpPr>
        <p:cNvPr id="88" name="Shape 88"/>
        <p:cNvGrpSpPr/>
        <p:nvPr/>
      </p:nvGrpSpPr>
      <p:grpSpPr>
        <a:xfrm>
          <a:off x="0" y="0"/>
          <a:ext cx="0" cy="0"/>
          <a:chOff x="0" y="0"/>
          <a:chExt cx="0" cy="0"/>
        </a:xfrm>
      </p:grpSpPr>
      <p:sp>
        <p:nvSpPr>
          <p:cNvPr id="89" name="Google Shape;89;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Motivation</a:t>
            </a:r>
            <a:endParaRPr/>
          </a:p>
        </p:txBody>
      </p:sp>
      <p:sp>
        <p:nvSpPr>
          <p:cNvPr id="90" name="Google Shape;90;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
                <a:solidFill>
                  <a:schemeClr val="dk1"/>
                </a:solidFill>
              </a:rPr>
              <a:t>Current Problem</a:t>
            </a:r>
            <a:r>
              <a:rPr lang="en">
                <a:solidFill>
                  <a:schemeClr val="dk1"/>
                </a:solidFill>
              </a:rPr>
              <a:t>: Banks require bills to be manually oriented before processing</a:t>
            </a:r>
            <a:endParaRPr>
              <a:solidFill>
                <a:schemeClr val="dk1"/>
              </a:solidFill>
            </a:endParaRPr>
          </a:p>
          <a:p>
            <a:pPr indent="-342900" lvl="0" marL="457200" rtl="0" algn="l">
              <a:spcBef>
                <a:spcPts val="1200"/>
              </a:spcBef>
              <a:spcAft>
                <a:spcPts val="0"/>
              </a:spcAft>
              <a:buClr>
                <a:schemeClr val="dk1"/>
              </a:buClr>
              <a:buSzPts val="1800"/>
              <a:buFont typeface="Proxima Nova"/>
              <a:buChar char="●"/>
            </a:pPr>
            <a:r>
              <a:rPr lang="en">
                <a:solidFill>
                  <a:schemeClr val="dk1"/>
                </a:solidFill>
              </a:rPr>
              <a:t>Tellers spend significant time aligning currency deposits</a:t>
            </a:r>
            <a:endParaRPr>
              <a:solidFill>
                <a:schemeClr val="dk1"/>
              </a:solidFill>
            </a:endParaRPr>
          </a:p>
          <a:p>
            <a:pPr indent="-342900" lvl="0" marL="457200" rtl="0" algn="l">
              <a:spcBef>
                <a:spcPts val="0"/>
              </a:spcBef>
              <a:spcAft>
                <a:spcPts val="0"/>
              </a:spcAft>
              <a:buClr>
                <a:schemeClr val="dk1"/>
              </a:buClr>
              <a:buSzPts val="1800"/>
              <a:buFont typeface="Proxima Nova"/>
              <a:buChar char="●"/>
            </a:pPr>
            <a:r>
              <a:rPr lang="en">
                <a:solidFill>
                  <a:schemeClr val="dk1"/>
                </a:solidFill>
              </a:rPr>
              <a:t>ATMs force customers to pre-orient bills before insertion</a:t>
            </a:r>
            <a:endParaRPr>
              <a:solidFill>
                <a:schemeClr val="dk1"/>
              </a:solidFill>
            </a:endParaRPr>
          </a:p>
          <a:p>
            <a:pPr indent="-342900" lvl="0" marL="457200" rtl="0" algn="l">
              <a:spcBef>
                <a:spcPts val="0"/>
              </a:spcBef>
              <a:spcAft>
                <a:spcPts val="0"/>
              </a:spcAft>
              <a:buClr>
                <a:schemeClr val="dk1"/>
              </a:buClr>
              <a:buSzPts val="1800"/>
              <a:buFont typeface="Proxima Nova"/>
              <a:buChar char="●"/>
            </a:pPr>
            <a:r>
              <a:rPr lang="en">
                <a:solidFill>
                  <a:schemeClr val="dk1"/>
                </a:solidFill>
              </a:rPr>
              <a:t>Results in longer wait times and customer frustration</a:t>
            </a:r>
            <a:endParaRPr>
              <a:solidFill>
                <a:schemeClr val="dk1"/>
              </a:solidFill>
            </a:endParaRPr>
          </a:p>
          <a:p>
            <a:pPr indent="0" lvl="0" marL="0" rtl="0" algn="l">
              <a:spcBef>
                <a:spcPts val="1200"/>
              </a:spcBef>
              <a:spcAft>
                <a:spcPts val="0"/>
              </a:spcAft>
              <a:buNone/>
            </a:pPr>
            <a:r>
              <a:rPr b="1" lang="en">
                <a:solidFill>
                  <a:schemeClr val="dk1"/>
                </a:solidFill>
              </a:rPr>
              <a:t>Inefficiency Impact</a:t>
            </a:r>
            <a:r>
              <a:rPr lang="en">
                <a:solidFill>
                  <a:schemeClr val="dk1"/>
                </a:solidFill>
              </a:rPr>
              <a:t>:</a:t>
            </a:r>
            <a:endParaRPr>
              <a:solidFill>
                <a:schemeClr val="dk1"/>
              </a:solidFill>
            </a:endParaRPr>
          </a:p>
          <a:p>
            <a:pPr indent="-342900" lvl="0" marL="457200" rtl="0" algn="l">
              <a:spcBef>
                <a:spcPts val="1200"/>
              </a:spcBef>
              <a:spcAft>
                <a:spcPts val="0"/>
              </a:spcAft>
              <a:buClr>
                <a:schemeClr val="dk1"/>
              </a:buClr>
              <a:buSzPts val="1800"/>
              <a:buFont typeface="Proxima Nova"/>
              <a:buChar char="●"/>
            </a:pPr>
            <a:r>
              <a:rPr lang="en">
                <a:solidFill>
                  <a:schemeClr val="dk1"/>
                </a:solidFill>
              </a:rPr>
              <a:t>Increased operational costs for banks</a:t>
            </a:r>
            <a:endParaRPr>
              <a:solidFill>
                <a:schemeClr val="dk1"/>
              </a:solidFill>
            </a:endParaRPr>
          </a:p>
          <a:p>
            <a:pPr indent="-342900" lvl="0" marL="457200" rtl="0" algn="l">
              <a:spcBef>
                <a:spcPts val="0"/>
              </a:spcBef>
              <a:spcAft>
                <a:spcPts val="0"/>
              </a:spcAft>
              <a:buClr>
                <a:schemeClr val="dk1"/>
              </a:buClr>
              <a:buSzPts val="1800"/>
              <a:buFont typeface="Proxima Nova"/>
              <a:buChar char="●"/>
            </a:pPr>
            <a:r>
              <a:rPr lang="en">
                <a:solidFill>
                  <a:schemeClr val="dk1"/>
                </a:solidFill>
              </a:rPr>
              <a:t>Reduced customer satisfaction during busy periods</a:t>
            </a:r>
            <a:endParaRPr>
              <a:solidFill>
                <a:schemeClr val="dk1"/>
              </a:solidFill>
            </a:endParaRPr>
          </a:p>
          <a:p>
            <a:pPr indent="-342900" lvl="0" marL="457200" rtl="0" algn="l">
              <a:spcBef>
                <a:spcPts val="0"/>
              </a:spcBef>
              <a:spcAft>
                <a:spcPts val="0"/>
              </a:spcAft>
              <a:buClr>
                <a:schemeClr val="dk1"/>
              </a:buClr>
              <a:buSzPts val="1800"/>
              <a:buFont typeface="Proxima Nova"/>
              <a:buChar char="●"/>
            </a:pPr>
            <a:r>
              <a:rPr lang="en">
                <a:solidFill>
                  <a:schemeClr val="dk1"/>
                </a:solidFill>
              </a:rPr>
              <a:t>Potential for human error in manual sorting processes</a:t>
            </a:r>
            <a:endParaRPr>
              <a:solidFill>
                <a:schemeClr val="dk1"/>
              </a:solidFill>
            </a:endParaRPr>
          </a:p>
          <a:p>
            <a:pPr indent="0" lvl="0" marL="0" rtl="0" algn="l">
              <a:spcBef>
                <a:spcPts val="1200"/>
              </a:spcBef>
              <a:spcAft>
                <a:spcPts val="0"/>
              </a:spcAft>
              <a:buNone/>
            </a:pPr>
            <a:r>
              <a:rPr b="1" lang="en">
                <a:solidFill>
                  <a:schemeClr val="dk1"/>
                </a:solidFill>
              </a:rPr>
              <a:t>Market Need</a:t>
            </a:r>
            <a:r>
              <a:rPr lang="en">
                <a:solidFill>
                  <a:schemeClr val="dk1"/>
                </a:solidFill>
              </a:rPr>
              <a:t>:  Use playing cards as a proof of concept to develop automated sorting technology that will eventually handle currency in any orientation</a:t>
            </a:r>
            <a:endParaRPr/>
          </a:p>
        </p:txBody>
      </p:sp>
      <p:pic>
        <p:nvPicPr>
          <p:cNvPr id="91" name="Google Shape;91;p16" title="heikes.nicholas@gmail.com-7498de93.jpg"/>
          <p:cNvPicPr preferRelativeResize="0"/>
          <p:nvPr/>
        </p:nvPicPr>
        <p:blipFill rotWithShape="1">
          <a:blip r:embed="rId3">
            <a:alphaModFix/>
          </a:blip>
          <a:srcRect b="36977" l="25232" r="12278" t="5791"/>
          <a:stretch/>
        </p:blipFill>
        <p:spPr>
          <a:xfrm>
            <a:off x="8305200" y="0"/>
            <a:ext cx="838800" cy="1152600"/>
          </a:xfrm>
          <a:prstGeom prst="roundRect">
            <a:avLst>
              <a:gd fmla="val 16667" name="adj"/>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2"/>
          <p:cNvSpPr txBox="1"/>
          <p:nvPr>
            <p:ph idx="1" type="body"/>
          </p:nvPr>
        </p:nvSpPr>
        <p:spPr>
          <a:xfrm>
            <a:off x="311700" y="282225"/>
            <a:ext cx="8550000" cy="3462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a:p>
            <a:pPr indent="0" lvl="0" marL="0" rtl="0" algn="ctr">
              <a:spcBef>
                <a:spcPts val="1200"/>
              </a:spcBef>
              <a:spcAft>
                <a:spcPts val="0"/>
              </a:spcAft>
              <a:buNone/>
            </a:pPr>
            <a:r>
              <a:t/>
            </a:r>
            <a:endParaRPr/>
          </a:p>
          <a:p>
            <a:pPr indent="0" lvl="0" marL="0" rtl="0" algn="ctr">
              <a:spcBef>
                <a:spcPts val="1200"/>
              </a:spcBef>
              <a:spcAft>
                <a:spcPts val="1200"/>
              </a:spcAft>
              <a:buNone/>
            </a:pPr>
            <a:r>
              <a:rPr lang="en" sz="7200">
                <a:solidFill>
                  <a:schemeClr val="dk1"/>
                </a:solidFill>
              </a:rPr>
              <a:t>Thank you!</a:t>
            </a:r>
            <a:endParaRPr sz="7200">
              <a:solidFill>
                <a:schemeClr val="dk1"/>
              </a:solidFill>
            </a:endParaRPr>
          </a:p>
        </p:txBody>
      </p:sp>
      <p:pic>
        <p:nvPicPr>
          <p:cNvPr id="380" name="Google Shape;380;p52" title="Fanned-Playing-Card-PNG-File.png"/>
          <p:cNvPicPr preferRelativeResize="0"/>
          <p:nvPr/>
        </p:nvPicPr>
        <p:blipFill>
          <a:blip r:embed="rId3">
            <a:alphaModFix/>
          </a:blip>
          <a:stretch>
            <a:fillRect/>
          </a:stretch>
        </p:blipFill>
        <p:spPr>
          <a:xfrm rot="1171911">
            <a:off x="-992008" y="3087486"/>
            <a:ext cx="3597112" cy="2974155"/>
          </a:xfrm>
          <a:prstGeom prst="rect">
            <a:avLst/>
          </a:prstGeom>
          <a:noFill/>
          <a:ln>
            <a:noFill/>
          </a:ln>
        </p:spPr>
      </p:pic>
      <p:pic>
        <p:nvPicPr>
          <p:cNvPr id="381" name="Google Shape;381;p52" title="cards_PNG8471.png"/>
          <p:cNvPicPr preferRelativeResize="0"/>
          <p:nvPr/>
        </p:nvPicPr>
        <p:blipFill>
          <a:blip r:embed="rId4">
            <a:alphaModFix/>
          </a:blip>
          <a:stretch>
            <a:fillRect/>
          </a:stretch>
        </p:blipFill>
        <p:spPr>
          <a:xfrm rot="-2208064">
            <a:off x="6677970" y="2811123"/>
            <a:ext cx="3778180" cy="2935103"/>
          </a:xfrm>
          <a:prstGeom prst="rect">
            <a:avLst/>
          </a:prstGeom>
          <a:noFill/>
          <a:ln>
            <a:noFill/>
          </a:ln>
        </p:spPr>
      </p:pic>
      <p:pic>
        <p:nvPicPr>
          <p:cNvPr id="382" name="Google Shape;382;p52" title="Playing-Card-PNG-Picture-2021266814.png"/>
          <p:cNvPicPr preferRelativeResize="0"/>
          <p:nvPr/>
        </p:nvPicPr>
        <p:blipFill>
          <a:blip r:embed="rId5">
            <a:alphaModFix/>
          </a:blip>
          <a:stretch>
            <a:fillRect/>
          </a:stretch>
        </p:blipFill>
        <p:spPr>
          <a:xfrm>
            <a:off x="-914775" y="5143500"/>
            <a:ext cx="4562350" cy="5702925"/>
          </a:xfrm>
          <a:prstGeom prst="rect">
            <a:avLst/>
          </a:prstGeom>
          <a:noFill/>
          <a:ln>
            <a:noFill/>
          </a:ln>
        </p:spPr>
      </p:pic>
      <p:pic>
        <p:nvPicPr>
          <p:cNvPr id="383" name="Google Shape;383;p52" title="Playing-Card-PNG-Picture-2021266814.png"/>
          <p:cNvPicPr preferRelativeResize="0"/>
          <p:nvPr/>
        </p:nvPicPr>
        <p:blipFill>
          <a:blip r:embed="rId5">
            <a:alphaModFix/>
          </a:blip>
          <a:stretch>
            <a:fillRect/>
          </a:stretch>
        </p:blipFill>
        <p:spPr>
          <a:xfrm rot="5400000">
            <a:off x="4694575" y="4917175"/>
            <a:ext cx="4562350" cy="5702925"/>
          </a:xfrm>
          <a:prstGeom prst="rect">
            <a:avLst/>
          </a:prstGeom>
          <a:noFill/>
          <a:ln>
            <a:noFill/>
          </a:ln>
        </p:spPr>
      </p:pic>
      <p:pic>
        <p:nvPicPr>
          <p:cNvPr id="384" name="Google Shape;384;p52" title="Playing-Card-PNG-Picture-2021266814.png"/>
          <p:cNvPicPr preferRelativeResize="0"/>
          <p:nvPr/>
        </p:nvPicPr>
        <p:blipFill>
          <a:blip r:embed="rId5">
            <a:alphaModFix/>
          </a:blip>
          <a:stretch>
            <a:fillRect/>
          </a:stretch>
        </p:blipFill>
        <p:spPr>
          <a:xfrm rot="4393983">
            <a:off x="1418825" y="5350976"/>
            <a:ext cx="4562350" cy="5702924"/>
          </a:xfrm>
          <a:prstGeom prst="rect">
            <a:avLst/>
          </a:prstGeom>
          <a:noFill/>
          <a:ln>
            <a:noFill/>
          </a:ln>
        </p:spPr>
      </p:pic>
      <p:pic>
        <p:nvPicPr>
          <p:cNvPr id="385" name="Google Shape;385;p52" title="Playing-Card-PNG-Picture-2021266814.png"/>
          <p:cNvPicPr preferRelativeResize="0"/>
          <p:nvPr/>
        </p:nvPicPr>
        <p:blipFill>
          <a:blip r:embed="rId5">
            <a:alphaModFix/>
          </a:blip>
          <a:stretch>
            <a:fillRect/>
          </a:stretch>
        </p:blipFill>
        <p:spPr>
          <a:xfrm rot="5400000">
            <a:off x="2532725" y="-5132650"/>
            <a:ext cx="4562350" cy="5702925"/>
          </a:xfrm>
          <a:prstGeom prst="rect">
            <a:avLst/>
          </a:prstGeom>
          <a:noFill/>
          <a:ln>
            <a:noFill/>
          </a:ln>
        </p:spPr>
      </p:pic>
      <p:pic>
        <p:nvPicPr>
          <p:cNvPr id="386" name="Google Shape;386;p52" title="Cards-Transparent-Background-1505460371.png"/>
          <p:cNvPicPr preferRelativeResize="0"/>
          <p:nvPr/>
        </p:nvPicPr>
        <p:blipFill>
          <a:blip r:embed="rId6">
            <a:alphaModFix/>
          </a:blip>
          <a:stretch>
            <a:fillRect/>
          </a:stretch>
        </p:blipFill>
        <p:spPr>
          <a:xfrm>
            <a:off x="0" y="-2608026"/>
            <a:ext cx="4127452" cy="2608026"/>
          </a:xfrm>
          <a:prstGeom prst="rect">
            <a:avLst/>
          </a:prstGeom>
          <a:noFill/>
          <a:ln>
            <a:noFill/>
          </a:ln>
        </p:spPr>
      </p:pic>
      <p:pic>
        <p:nvPicPr>
          <p:cNvPr id="387" name="Google Shape;387;p52" title="Cards-Transparent-Background-1505460371.png"/>
          <p:cNvPicPr preferRelativeResize="0"/>
          <p:nvPr/>
        </p:nvPicPr>
        <p:blipFill>
          <a:blip r:embed="rId6">
            <a:alphaModFix/>
          </a:blip>
          <a:stretch>
            <a:fillRect/>
          </a:stretch>
        </p:blipFill>
        <p:spPr>
          <a:xfrm rot="-5400000">
            <a:off x="5678775" y="-3367751"/>
            <a:ext cx="4127452" cy="2608026"/>
          </a:xfrm>
          <a:prstGeom prst="rect">
            <a:avLst/>
          </a:prstGeom>
          <a:noFill/>
          <a:ln>
            <a:noFill/>
          </a:ln>
        </p:spPr>
      </p:pic>
    </p:spTree>
  </p:cSld>
  <p:clrMapOvr>
    <a:masterClrMapping/>
  </p:clrMapOvr>
  <p:transition spd="med">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1">
                                  <p:stCondLst>
                                    <p:cond delay="0"/>
                                  </p:stCondLst>
                                  <p:childTnLst>
                                    <p:set>
                                      <p:cBhvr>
                                        <p:cTn dur="1" fill="hold">
                                          <p:stCondLst>
                                            <p:cond delay="0"/>
                                          </p:stCondLst>
                                        </p:cTn>
                                        <p:tgtEl>
                                          <p:spTgt spid="382"/>
                                        </p:tgtEl>
                                        <p:attrNameLst>
                                          <p:attrName>style.visibility</p:attrName>
                                        </p:attrNameLst>
                                      </p:cBhvr>
                                      <p:to>
                                        <p:strVal val="visible"/>
                                      </p:to>
                                    </p:set>
                                    <p:anim calcmode="lin" valueType="num">
                                      <p:cBhvr additive="base">
                                        <p:cTn dur="1000"/>
                                        <p:tgtEl>
                                          <p:spTgt spid="38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383"/>
                                        </p:tgtEl>
                                        <p:attrNameLst>
                                          <p:attrName>style.visibility</p:attrName>
                                        </p:attrNameLst>
                                      </p:cBhvr>
                                      <p:to>
                                        <p:strVal val="visible"/>
                                      </p:to>
                                    </p:set>
                                    <p:anim calcmode="lin" valueType="num">
                                      <p:cBhvr additive="base">
                                        <p:cTn dur="1000"/>
                                        <p:tgtEl>
                                          <p:spTgt spid="38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384"/>
                                        </p:tgtEl>
                                        <p:attrNameLst>
                                          <p:attrName>style.visibility</p:attrName>
                                        </p:attrNameLst>
                                      </p:cBhvr>
                                      <p:to>
                                        <p:strVal val="visible"/>
                                      </p:to>
                                    </p:set>
                                    <p:anim calcmode="lin" valueType="num">
                                      <p:cBhvr additive="base">
                                        <p:cTn dur="1000"/>
                                        <p:tgtEl>
                                          <p:spTgt spid="384"/>
                                        </p:tgtEl>
                                        <p:attrNameLst>
                                          <p:attrName>ppt_y</p:attrName>
                                        </p:attrNameLst>
                                      </p:cBhvr>
                                      <p:tavLst>
                                        <p:tav fmla="" tm="0">
                                          <p:val>
                                            <p:strVal val="#ppt_y-1"/>
                                          </p:val>
                                        </p:tav>
                                        <p:tav fmla="" tm="100000">
                                          <p:val>
                                            <p:strVal val="#ppt_y"/>
                                          </p:val>
                                        </p:tav>
                                      </p:tavLst>
                                    </p:anim>
                                  </p:childTnLst>
                                </p:cTn>
                              </p:par>
                              <p:par>
                                <p:cTn fill="hold" nodeType="withEffect" presetClass="exit" presetID="2" presetSubtype="4">
                                  <p:stCondLst>
                                    <p:cond delay="0"/>
                                  </p:stCondLst>
                                  <p:childTnLst>
                                    <p:anim calcmode="lin" valueType="num">
                                      <p:cBhvr additive="base">
                                        <p:cTn dur="1000"/>
                                        <p:tgtEl>
                                          <p:spTgt spid="385"/>
                                        </p:tgtEl>
                                        <p:attrNameLst>
                                          <p:attrName>ppt_y</p:attrName>
                                        </p:attrNameLst>
                                      </p:cBhvr>
                                      <p:tavLst>
                                        <p:tav fmla="" tm="0">
                                          <p:val>
                                            <p:strVal val="#ppt_y"/>
                                          </p:val>
                                        </p:tav>
                                        <p:tav fmla="" tm="100000">
                                          <p:val>
                                            <p:strVal val="#ppt_y+1"/>
                                          </p:val>
                                        </p:tav>
                                      </p:tavLst>
                                    </p:anim>
                                    <p:set>
                                      <p:cBhvr>
                                        <p:cTn dur="1" fill="hold">
                                          <p:stCondLst>
                                            <p:cond delay="1000"/>
                                          </p:stCondLst>
                                        </p:cTn>
                                        <p:tgtEl>
                                          <p:spTgt spid="385"/>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1000"/>
                                        <p:tgtEl>
                                          <p:spTgt spid="386"/>
                                        </p:tgtEl>
                                        <p:attrNameLst>
                                          <p:attrName>ppt_y</p:attrName>
                                        </p:attrNameLst>
                                      </p:cBhvr>
                                      <p:tavLst>
                                        <p:tav fmla="" tm="0">
                                          <p:val>
                                            <p:strVal val="#ppt_y"/>
                                          </p:val>
                                        </p:tav>
                                        <p:tav fmla="" tm="100000">
                                          <p:val>
                                            <p:strVal val="#ppt_y+1"/>
                                          </p:val>
                                        </p:tav>
                                      </p:tavLst>
                                    </p:anim>
                                    <p:set>
                                      <p:cBhvr>
                                        <p:cTn dur="1" fill="hold">
                                          <p:stCondLst>
                                            <p:cond delay="1000"/>
                                          </p:stCondLst>
                                        </p:cTn>
                                        <p:tgtEl>
                                          <p:spTgt spid="386"/>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1300"/>
                                        <p:tgtEl>
                                          <p:spTgt spid="387"/>
                                        </p:tgtEl>
                                        <p:attrNameLst>
                                          <p:attrName>ppt_y</p:attrName>
                                        </p:attrNameLst>
                                      </p:cBhvr>
                                      <p:tavLst>
                                        <p:tav fmla="" tm="0">
                                          <p:val>
                                            <p:strVal val="#ppt_y"/>
                                          </p:val>
                                        </p:tav>
                                        <p:tav fmla="" tm="100000">
                                          <p:val>
                                            <p:strVal val="#ppt_y+1"/>
                                          </p:val>
                                        </p:tav>
                                      </p:tavLst>
                                    </p:anim>
                                    <p:set>
                                      <p:cBhvr>
                                        <p:cTn dur="1" fill="hold">
                                          <p:stCondLst>
                                            <p:cond delay="1300"/>
                                          </p:stCondLst>
                                        </p:cTn>
                                        <p:tgtEl>
                                          <p:spTgt spid="38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Why Playing Cards?</a:t>
            </a:r>
            <a:endParaRPr/>
          </a:p>
        </p:txBody>
      </p:sp>
      <p:sp>
        <p:nvSpPr>
          <p:cNvPr id="97" name="Google Shape;97;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700">
                <a:solidFill>
                  <a:schemeClr val="dk1"/>
                </a:solidFill>
              </a:rPr>
              <a:t>Similar Properties</a:t>
            </a:r>
            <a:r>
              <a:rPr lang="en" sz="1700">
                <a:solidFill>
                  <a:schemeClr val="dk1"/>
                </a:solidFill>
              </a:rPr>
              <a:t>: Paper-based construction and rectangular shape mirror actual currency</a:t>
            </a:r>
            <a:endParaRPr sz="1700">
              <a:solidFill>
                <a:schemeClr val="dk1"/>
              </a:solidFill>
            </a:endParaRPr>
          </a:p>
          <a:p>
            <a:pPr indent="0" lvl="0" marL="0" rtl="0" algn="l">
              <a:spcBef>
                <a:spcPts val="1200"/>
              </a:spcBef>
              <a:spcAft>
                <a:spcPts val="0"/>
              </a:spcAft>
              <a:buNone/>
            </a:pPr>
            <a:r>
              <a:rPr b="1" lang="en" sz="1700">
                <a:solidFill>
                  <a:schemeClr val="dk1"/>
                </a:solidFill>
              </a:rPr>
              <a:t>Improved Handling</a:t>
            </a:r>
            <a:r>
              <a:rPr lang="en" sz="1700">
                <a:solidFill>
                  <a:schemeClr val="dk1"/>
                </a:solidFill>
              </a:rPr>
              <a:t>: Smaller size and better grip reduce mechanical issues during development</a:t>
            </a:r>
            <a:endParaRPr sz="1700">
              <a:solidFill>
                <a:schemeClr val="dk1"/>
              </a:solidFill>
            </a:endParaRPr>
          </a:p>
          <a:p>
            <a:pPr indent="0" lvl="0" marL="0" rtl="0" algn="l">
              <a:spcBef>
                <a:spcPts val="1200"/>
              </a:spcBef>
              <a:spcAft>
                <a:spcPts val="0"/>
              </a:spcAft>
              <a:buNone/>
            </a:pPr>
            <a:r>
              <a:rPr b="1" lang="en" sz="1700">
                <a:solidFill>
                  <a:schemeClr val="dk1"/>
                </a:solidFill>
              </a:rPr>
              <a:t>Cost-Effective</a:t>
            </a:r>
            <a:r>
              <a:rPr lang="en" sz="1700">
                <a:solidFill>
                  <a:schemeClr val="dk1"/>
                </a:solidFill>
              </a:rPr>
              <a:t>: Allows extensive testing without security protocols required for real money</a:t>
            </a:r>
            <a:endParaRPr sz="1700">
              <a:solidFill>
                <a:schemeClr val="dk1"/>
              </a:solidFill>
            </a:endParaRPr>
          </a:p>
          <a:p>
            <a:pPr indent="0" lvl="0" marL="0" rtl="0" algn="l">
              <a:spcBef>
                <a:spcPts val="1200"/>
              </a:spcBef>
              <a:spcAft>
                <a:spcPts val="1200"/>
              </a:spcAft>
              <a:buNone/>
            </a:pPr>
            <a:r>
              <a:rPr b="1" lang="en" sz="1700">
                <a:solidFill>
                  <a:schemeClr val="dk1"/>
                </a:solidFill>
              </a:rPr>
              <a:t>Safe Development</a:t>
            </a:r>
            <a:r>
              <a:rPr lang="en" sz="1700">
                <a:solidFill>
                  <a:schemeClr val="dk1"/>
                </a:solidFill>
              </a:rPr>
              <a:t>: No regulatory complications during prototype phase</a:t>
            </a:r>
            <a:endParaRPr sz="2400">
              <a:solidFill>
                <a:schemeClr val="dk1"/>
              </a:solidFill>
            </a:endParaRPr>
          </a:p>
        </p:txBody>
      </p:sp>
      <p:pic>
        <p:nvPicPr>
          <p:cNvPr id="98" name="Google Shape;98;p17" title="cards_PNG8471.png"/>
          <p:cNvPicPr preferRelativeResize="0"/>
          <p:nvPr/>
        </p:nvPicPr>
        <p:blipFill>
          <a:blip r:embed="rId3">
            <a:alphaModFix/>
          </a:blip>
          <a:stretch>
            <a:fillRect/>
          </a:stretch>
        </p:blipFill>
        <p:spPr>
          <a:xfrm>
            <a:off x="6332120" y="2728125"/>
            <a:ext cx="3778176" cy="2935101"/>
          </a:xfrm>
          <a:prstGeom prst="rect">
            <a:avLst/>
          </a:prstGeom>
          <a:noFill/>
          <a:ln>
            <a:noFill/>
          </a:ln>
        </p:spPr>
      </p:pic>
      <p:pic>
        <p:nvPicPr>
          <p:cNvPr id="99" name="Google Shape;99;p17" title="heikes.nicholas@gmail.com-7498de93.jpg"/>
          <p:cNvPicPr preferRelativeResize="0"/>
          <p:nvPr/>
        </p:nvPicPr>
        <p:blipFill rotWithShape="1">
          <a:blip r:embed="rId4">
            <a:alphaModFix/>
          </a:blip>
          <a:srcRect b="36977" l="25232" r="12278" t="5791"/>
          <a:stretch/>
        </p:blipFill>
        <p:spPr>
          <a:xfrm>
            <a:off x="8305175" y="0"/>
            <a:ext cx="838800" cy="1152600"/>
          </a:xfrm>
          <a:prstGeom prst="roundRect">
            <a:avLst>
              <a:gd fmla="val 16667" name="adj"/>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type="title"/>
          </p:nvPr>
        </p:nvSpPr>
        <p:spPr>
          <a:xfrm>
            <a:off x="265500" y="139375"/>
            <a:ext cx="4045200" cy="584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SzPct val="29289"/>
              <a:buNone/>
            </a:pPr>
            <a:r>
              <a:rPr lang="en" sz="3380"/>
              <a:t>Objectives and Goals</a:t>
            </a:r>
            <a:endParaRPr sz="3380"/>
          </a:p>
        </p:txBody>
      </p:sp>
      <p:sp>
        <p:nvSpPr>
          <p:cNvPr id="105" name="Google Shape;105;p18"/>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lnSpcReduction="20000"/>
          </a:bodyPr>
          <a:lstStyle/>
          <a:p>
            <a:pPr indent="0" lvl="0" marL="0" rtl="0" algn="l">
              <a:lnSpc>
                <a:spcPct val="105000"/>
              </a:lnSpc>
              <a:spcBef>
                <a:spcPts val="0"/>
              </a:spcBef>
              <a:spcAft>
                <a:spcPts val="0"/>
              </a:spcAft>
              <a:buNone/>
            </a:pPr>
            <a:r>
              <a:t/>
            </a:r>
            <a:endParaRPr sz="1400"/>
          </a:p>
          <a:p>
            <a:pPr indent="0" lvl="0" marL="0" rtl="0" algn="l">
              <a:lnSpc>
                <a:spcPct val="105000"/>
              </a:lnSpc>
              <a:spcBef>
                <a:spcPts val="1200"/>
              </a:spcBef>
              <a:spcAft>
                <a:spcPts val="0"/>
              </a:spcAft>
              <a:buNone/>
            </a:pPr>
            <a:r>
              <a:rPr lang="en" sz="1400"/>
              <a:t>Objectives: </a:t>
            </a:r>
            <a:endParaRPr sz="1400"/>
          </a:p>
          <a:p>
            <a:pPr indent="0" lvl="0" marL="0" rtl="0" algn="l">
              <a:lnSpc>
                <a:spcPct val="105000"/>
              </a:lnSpc>
              <a:spcBef>
                <a:spcPts val="1200"/>
              </a:spcBef>
              <a:spcAft>
                <a:spcPts val="0"/>
              </a:spcAft>
              <a:buNone/>
            </a:pPr>
            <a:r>
              <a:rPr lang="en" sz="1400">
                <a:solidFill>
                  <a:srgbClr val="000000"/>
                </a:solidFill>
              </a:rPr>
              <a:t>1. </a:t>
            </a:r>
            <a:r>
              <a:rPr b="1" lang="en" sz="1400">
                <a:solidFill>
                  <a:srgbClr val="000000"/>
                </a:solidFill>
              </a:rPr>
              <a:t>Automatic Orientation &amp; Alignment</a:t>
            </a:r>
            <a:r>
              <a:rPr lang="en" sz="1400">
                <a:solidFill>
                  <a:srgbClr val="000000"/>
                </a:solidFill>
              </a:rPr>
              <a:t>: The machine will be capable of orienting and aligning playing cards to ensure uniform direction and orientation, regardless of their initial state</a:t>
            </a:r>
            <a:endParaRPr sz="1400">
              <a:solidFill>
                <a:srgbClr val="000000"/>
              </a:solidFill>
            </a:endParaRPr>
          </a:p>
          <a:p>
            <a:pPr indent="0" lvl="0" marL="0" rtl="0" algn="l">
              <a:lnSpc>
                <a:spcPct val="105000"/>
              </a:lnSpc>
              <a:spcBef>
                <a:spcPts val="1200"/>
              </a:spcBef>
              <a:spcAft>
                <a:spcPts val="0"/>
              </a:spcAft>
              <a:buNone/>
            </a:pPr>
            <a:r>
              <a:rPr lang="en" sz="1400">
                <a:solidFill>
                  <a:srgbClr val="000000"/>
                </a:solidFill>
              </a:rPr>
              <a:t>2.</a:t>
            </a:r>
            <a:r>
              <a:rPr b="1" lang="en" sz="1400">
                <a:solidFill>
                  <a:srgbClr val="000000"/>
                </a:solidFill>
              </a:rPr>
              <a:t> Neat Output Stacking</a:t>
            </a:r>
            <a:r>
              <a:rPr lang="en" sz="1400">
                <a:solidFill>
                  <a:srgbClr val="000000"/>
                </a:solidFill>
              </a:rPr>
              <a:t>: The machine must output cards in a neatly stacked format, ready for further handling or storage</a:t>
            </a:r>
            <a:endParaRPr sz="1400">
              <a:solidFill>
                <a:srgbClr val="000000"/>
              </a:solidFill>
            </a:endParaRPr>
          </a:p>
          <a:p>
            <a:pPr indent="0" lvl="0" marL="0" rtl="0" algn="l">
              <a:lnSpc>
                <a:spcPct val="105000"/>
              </a:lnSpc>
              <a:spcBef>
                <a:spcPts val="1200"/>
              </a:spcBef>
              <a:spcAft>
                <a:spcPts val="0"/>
              </a:spcAft>
              <a:buNone/>
            </a:pPr>
            <a:r>
              <a:rPr lang="en" sz="1400">
                <a:solidFill>
                  <a:srgbClr val="000000"/>
                </a:solidFill>
              </a:rPr>
              <a:t>3.</a:t>
            </a:r>
            <a:r>
              <a:rPr b="1" lang="en" sz="1400">
                <a:solidFill>
                  <a:srgbClr val="000000"/>
                </a:solidFill>
              </a:rPr>
              <a:t> Minimal User Intervention</a:t>
            </a:r>
            <a:r>
              <a:rPr lang="en" sz="1400">
                <a:solidFill>
                  <a:srgbClr val="000000"/>
                </a:solidFill>
              </a:rPr>
              <a:t>: The machine will operate with minimal user intervention, featuring an intuitive interface for setup and monitoring</a:t>
            </a:r>
            <a:endParaRPr sz="1400">
              <a:solidFill>
                <a:srgbClr val="000000"/>
              </a:solidFill>
            </a:endParaRPr>
          </a:p>
          <a:p>
            <a:pPr indent="0" lvl="0" marL="0" rtl="0" algn="l">
              <a:lnSpc>
                <a:spcPct val="105000"/>
              </a:lnSpc>
              <a:spcBef>
                <a:spcPts val="1200"/>
              </a:spcBef>
              <a:spcAft>
                <a:spcPts val="1200"/>
              </a:spcAft>
              <a:buNone/>
            </a:pPr>
            <a:r>
              <a:t/>
            </a:r>
            <a:endParaRPr sz="1400"/>
          </a:p>
        </p:txBody>
      </p:sp>
      <p:sp>
        <p:nvSpPr>
          <p:cNvPr id="106" name="Google Shape;106;p18"/>
          <p:cNvSpPr txBox="1"/>
          <p:nvPr>
            <p:ph idx="1" type="subTitle"/>
          </p:nvPr>
        </p:nvSpPr>
        <p:spPr>
          <a:xfrm>
            <a:off x="265500" y="806700"/>
            <a:ext cx="4045200" cy="36126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t/>
            </a:r>
            <a:endParaRPr sz="1800"/>
          </a:p>
          <a:p>
            <a:pPr indent="0" lvl="0" marL="0" rtl="0" algn="l">
              <a:spcBef>
                <a:spcPts val="0"/>
              </a:spcBef>
              <a:spcAft>
                <a:spcPts val="0"/>
              </a:spcAft>
              <a:buNone/>
            </a:pPr>
            <a:r>
              <a:t/>
            </a:r>
            <a:endParaRPr b="1" sz="1100">
              <a:solidFill>
                <a:srgbClr val="000000"/>
              </a:solidFill>
              <a:latin typeface="Arial"/>
              <a:ea typeface="Arial"/>
              <a:cs typeface="Arial"/>
              <a:sym typeface="Arial"/>
            </a:endParaRPr>
          </a:p>
          <a:p>
            <a:pPr indent="0" lvl="0" marL="0" rtl="0" algn="l">
              <a:lnSpc>
                <a:spcPct val="105000"/>
              </a:lnSpc>
              <a:spcBef>
                <a:spcPts val="0"/>
              </a:spcBef>
              <a:spcAft>
                <a:spcPts val="0"/>
              </a:spcAft>
              <a:buNone/>
            </a:pPr>
            <a:r>
              <a:rPr lang="en" sz="1500"/>
              <a:t>Goals:</a:t>
            </a:r>
            <a:r>
              <a:rPr lang="en" sz="1500"/>
              <a:t> </a:t>
            </a:r>
            <a:endParaRPr sz="1500"/>
          </a:p>
          <a:p>
            <a:pPr indent="0" lvl="0" marL="0" rtl="0" algn="l">
              <a:spcBef>
                <a:spcPts val="1200"/>
              </a:spcBef>
              <a:spcAft>
                <a:spcPts val="0"/>
              </a:spcAft>
              <a:buNone/>
            </a:pPr>
            <a:r>
              <a:rPr lang="en" sz="1400"/>
              <a:t>1. </a:t>
            </a:r>
            <a:r>
              <a:rPr b="1" lang="en" sz="1400"/>
              <a:t>Optimal Detection Mechanism</a:t>
            </a:r>
            <a:r>
              <a:rPr lang="en" sz="1400"/>
              <a:t>: Determine the optimal mechanism to detect and adjust card orientation, including sensor types and actuator designs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2. </a:t>
            </a:r>
            <a:r>
              <a:rPr b="1" lang="en" sz="1400"/>
              <a:t>Jam Prevention Design</a:t>
            </a:r>
            <a:r>
              <a:rPr lang="en" sz="1400"/>
              <a:t>: Design the machine to minimize jams or errors, considering factors such as card thickness, material, and size variations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3. </a:t>
            </a:r>
            <a:r>
              <a:rPr b="1" lang="en" sz="1400"/>
              <a:t>User-Friendly Interface</a:t>
            </a:r>
            <a:r>
              <a:rPr lang="en" sz="1400"/>
              <a:t>: Develop a user-friendly interface and system alerts to notify operators of errors, maintenance needs, or completed operations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4. </a:t>
            </a:r>
            <a:r>
              <a:rPr b="1" lang="en" sz="1400"/>
              <a:t>Performance Testing</a:t>
            </a:r>
            <a:r>
              <a:rPr lang="en" sz="1400"/>
              <a:t>: Test the machine's efficiency and reliability under various conditions, including mixed card states, to ensure robust performance</a:t>
            </a:r>
            <a:endParaRPr sz="1400"/>
          </a:p>
          <a:p>
            <a:pPr indent="0" lvl="0" marL="0" rtl="0" algn="l">
              <a:spcBef>
                <a:spcPts val="0"/>
              </a:spcBef>
              <a:spcAft>
                <a:spcPts val="0"/>
              </a:spcAft>
              <a:buNone/>
            </a:pPr>
            <a:r>
              <a:t/>
            </a:r>
            <a:endParaRPr sz="1400"/>
          </a:p>
        </p:txBody>
      </p:sp>
      <p:pic>
        <p:nvPicPr>
          <p:cNvPr id="107" name="Google Shape;107;p18" title="Fanned-Playing-Card-PNG-File.png"/>
          <p:cNvPicPr preferRelativeResize="0"/>
          <p:nvPr/>
        </p:nvPicPr>
        <p:blipFill>
          <a:blip r:embed="rId3">
            <a:alphaModFix/>
          </a:blip>
          <a:stretch>
            <a:fillRect/>
          </a:stretch>
        </p:blipFill>
        <p:spPr>
          <a:xfrm rot="1019893">
            <a:off x="-438683" y="3808711"/>
            <a:ext cx="3597112" cy="2974155"/>
          </a:xfrm>
          <a:prstGeom prst="rect">
            <a:avLst/>
          </a:prstGeom>
          <a:noFill/>
          <a:ln>
            <a:noFill/>
          </a:ln>
        </p:spPr>
      </p:pic>
      <p:pic>
        <p:nvPicPr>
          <p:cNvPr id="108" name="Google Shape;108;p18" title="heikes.nicholas@gmail.com-7498de93.jpg"/>
          <p:cNvPicPr preferRelativeResize="0"/>
          <p:nvPr/>
        </p:nvPicPr>
        <p:blipFill rotWithShape="1">
          <a:blip r:embed="rId4">
            <a:alphaModFix/>
          </a:blip>
          <a:srcRect b="36977" l="25232" r="12278" t="5791"/>
          <a:stretch/>
        </p:blipFill>
        <p:spPr>
          <a:xfrm>
            <a:off x="8305175" y="0"/>
            <a:ext cx="838800" cy="1152600"/>
          </a:xfrm>
          <a:prstGeom prst="roundRect">
            <a:avLst>
              <a:gd fmla="val 16667" name="adj"/>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Engineering Specifications</a:t>
            </a:r>
            <a:endParaRPr/>
          </a:p>
        </p:txBody>
      </p:sp>
      <p:pic>
        <p:nvPicPr>
          <p:cNvPr id="114" name="Google Shape;114;p19" title="cards_PNG8471.png"/>
          <p:cNvPicPr preferRelativeResize="0"/>
          <p:nvPr/>
        </p:nvPicPr>
        <p:blipFill>
          <a:blip r:embed="rId3">
            <a:alphaModFix/>
          </a:blip>
          <a:stretch>
            <a:fillRect/>
          </a:stretch>
        </p:blipFill>
        <p:spPr>
          <a:xfrm>
            <a:off x="6332120" y="2728125"/>
            <a:ext cx="3778176" cy="2935101"/>
          </a:xfrm>
          <a:prstGeom prst="rect">
            <a:avLst/>
          </a:prstGeom>
          <a:noFill/>
          <a:ln>
            <a:noFill/>
          </a:ln>
        </p:spPr>
      </p:pic>
      <p:pic>
        <p:nvPicPr>
          <p:cNvPr id="115" name="Google Shape;115;p19"/>
          <p:cNvPicPr preferRelativeResize="0"/>
          <p:nvPr/>
        </p:nvPicPr>
        <p:blipFill rotWithShape="1">
          <a:blip r:embed="rId4">
            <a:alphaModFix/>
          </a:blip>
          <a:srcRect b="25147" l="6811" r="12295" t="3996"/>
          <a:stretch/>
        </p:blipFill>
        <p:spPr>
          <a:xfrm>
            <a:off x="8181000" y="0"/>
            <a:ext cx="963000" cy="1124700"/>
          </a:xfrm>
          <a:prstGeom prst="rect">
            <a:avLst/>
          </a:prstGeom>
          <a:noFill/>
          <a:ln>
            <a:noFill/>
          </a:ln>
        </p:spPr>
      </p:pic>
      <p:graphicFrame>
        <p:nvGraphicFramePr>
          <p:cNvPr id="116" name="Google Shape;116;p19"/>
          <p:cNvGraphicFramePr/>
          <p:nvPr/>
        </p:nvGraphicFramePr>
        <p:xfrm>
          <a:off x="311700" y="1124700"/>
          <a:ext cx="3000000" cy="3000000"/>
        </p:xfrm>
        <a:graphic>
          <a:graphicData uri="http://schemas.openxmlformats.org/drawingml/2006/table">
            <a:tbl>
              <a:tblPr>
                <a:noFill/>
                <a:tableStyleId>{82703F50-72EB-40E0-AD95-E81DBDDE93C5}</a:tableStyleId>
              </a:tblPr>
              <a:tblGrid>
                <a:gridCol w="1824700"/>
                <a:gridCol w="1824700"/>
                <a:gridCol w="1824700"/>
              </a:tblGrid>
              <a:tr h="264825">
                <a:tc>
                  <a:txBody>
                    <a:bodyPr/>
                    <a:lstStyle/>
                    <a:p>
                      <a:pPr indent="0" lvl="0" marL="0" rtl="0" algn="l">
                        <a:spcBef>
                          <a:spcPts val="0"/>
                        </a:spcBef>
                        <a:spcAft>
                          <a:spcPts val="0"/>
                        </a:spcAft>
                        <a:buNone/>
                      </a:pPr>
                      <a:r>
                        <a:rPr b="1" lang="en" sz="800">
                          <a:solidFill>
                            <a:srgbClr val="FFFFFF"/>
                          </a:solidFill>
                          <a:latin typeface="Times New Roman"/>
                          <a:ea typeface="Times New Roman"/>
                          <a:cs typeface="Times New Roman"/>
                          <a:sym typeface="Times New Roman"/>
                        </a:rPr>
                        <a:t>Specification</a:t>
                      </a:r>
                      <a:endParaRPr b="1" sz="800">
                        <a:solidFill>
                          <a:srgbClr val="FFFFFF"/>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rPr b="1" lang="en" sz="800">
                          <a:solidFill>
                            <a:srgbClr val="FFFFFF"/>
                          </a:solidFill>
                          <a:latin typeface="Times New Roman"/>
                          <a:ea typeface="Times New Roman"/>
                          <a:cs typeface="Times New Roman"/>
                          <a:sym typeface="Times New Roman"/>
                        </a:rPr>
                        <a:t>Description</a:t>
                      </a:r>
                      <a:endParaRPr b="1" sz="800">
                        <a:solidFill>
                          <a:srgbClr val="FFFFFF"/>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rPr b="1" lang="en" sz="800">
                          <a:solidFill>
                            <a:srgbClr val="FFFFFF"/>
                          </a:solidFill>
                          <a:latin typeface="Times New Roman"/>
                          <a:ea typeface="Times New Roman"/>
                          <a:cs typeface="Times New Roman"/>
                          <a:sym typeface="Times New Roman"/>
                        </a:rPr>
                        <a:t>Target</a:t>
                      </a:r>
                      <a:endParaRPr b="1" sz="800">
                        <a:solidFill>
                          <a:srgbClr val="FFFFFF"/>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00000"/>
                    </a:solidFill>
                  </a:tcPr>
                </a:tc>
              </a:tr>
              <a:tr h="2648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Power Consumption</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maximum power draw of the device at full load.</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Less than 60 watts.</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r>
              <a:tr h="3813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Throughput</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minimum number of bills the device can dispense per second after the first bill reaches the output.</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At least 2 bills/second.</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r>
              <a:tr h="3813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Sorting Accuracy</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minimum average percentage of bills that are correctly sorted at the output per input stack.</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At least 98%.</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r>
              <a:tr h="50845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Error Detection Rate</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minimum rate at which the device detects multiple bills being drawn into the system simultaneously.</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At least 90%</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r>
              <a:tr h="2648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Capacity</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minimum capacity of bills that can fit into the entry box.</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At least 50 bills.</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r>
              <a:tr h="2648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Maximum Weight</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maximum weight of the finished device.</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Less than 5 kilograms.</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r>
              <a:tr h="3813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Bill Detection Accuracy</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Rate at which the system's sensors accurately detects the bill at the point of input.</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At least 98%.</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r>
              <a:tr h="3813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Operating Temperature</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acceptable operating temperature range of the device during use.</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0 ℃ - 55 ℃.</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r>
              <a:tr h="377800">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Unit Manufacturing Cost</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maximum cost to manufacture a single functional unit of the device.</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Less than $100 USD.</a:t>
                      </a:r>
                      <a:endParaRPr sz="800">
                        <a:solidFill>
                          <a:schemeClr val="dk1"/>
                        </a:solidFill>
                        <a:latin typeface="Times New Roman"/>
                        <a:ea typeface="Times New Roman"/>
                        <a:cs typeface="Times New Roman"/>
                        <a:sym typeface="Times New Roman"/>
                      </a:endParaRPr>
                    </a:p>
                    <a:p>
                      <a:pPr indent="0" lvl="0" marL="0" rtl="0" algn="l">
                        <a:spcBef>
                          <a:spcPts val="1400"/>
                        </a:spcBef>
                        <a:spcAft>
                          <a:spcPts val="0"/>
                        </a:spcAft>
                        <a:buNone/>
                      </a:pPr>
                      <a:r>
                        <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666666"/>
                    </a:solidFill>
                  </a:tcPr>
                </a:tc>
              </a:tr>
              <a:tr h="264825">
                <a:tc>
                  <a:txBody>
                    <a:bodyPr/>
                    <a:lstStyle/>
                    <a:p>
                      <a:pPr indent="0" lvl="0" marL="0" rtl="0" algn="l">
                        <a:spcBef>
                          <a:spcPts val="0"/>
                        </a:spcBef>
                        <a:spcAft>
                          <a:spcPts val="0"/>
                        </a:spcAft>
                        <a:buNone/>
                      </a:pPr>
                      <a:r>
                        <a:rPr b="1" lang="en" sz="800">
                          <a:solidFill>
                            <a:schemeClr val="dk1"/>
                          </a:solidFill>
                          <a:latin typeface="Times New Roman"/>
                          <a:ea typeface="Times New Roman"/>
                          <a:cs typeface="Times New Roman"/>
                          <a:sym typeface="Times New Roman"/>
                        </a:rPr>
                        <a:t>Color Processing Time</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The minimum time at which the bill’s color is detected and identified.</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c>
                  <a:txBody>
                    <a:bodyPr/>
                    <a:lstStyle/>
                    <a:p>
                      <a:pPr indent="0" lvl="0" marL="0" rtl="0" algn="l">
                        <a:spcBef>
                          <a:spcPts val="0"/>
                        </a:spcBef>
                        <a:spcAft>
                          <a:spcPts val="0"/>
                        </a:spcAft>
                        <a:buNone/>
                      </a:pPr>
                      <a:r>
                        <a:rPr lang="en" sz="800">
                          <a:solidFill>
                            <a:schemeClr val="dk1"/>
                          </a:solidFill>
                          <a:latin typeface="Times New Roman"/>
                          <a:ea typeface="Times New Roman"/>
                          <a:cs typeface="Times New Roman"/>
                          <a:sym typeface="Times New Roman"/>
                        </a:rPr>
                        <a:t>Less than 100 milliseconds</a:t>
                      </a:r>
                      <a:endParaRPr sz="800">
                        <a:solidFill>
                          <a:schemeClr val="dk1"/>
                        </a:solidFill>
                        <a:latin typeface="Times New Roman"/>
                        <a:ea typeface="Times New Roman"/>
                        <a:cs typeface="Times New Roman"/>
                        <a:sym typeface="Times New Roman"/>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244061"/>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Hardware Block Diagram</a:t>
            </a:r>
            <a:endParaRPr/>
          </a:p>
        </p:txBody>
      </p:sp>
      <p:pic>
        <p:nvPicPr>
          <p:cNvPr id="122" name="Google Shape;122;p20"/>
          <p:cNvPicPr preferRelativeResize="0"/>
          <p:nvPr/>
        </p:nvPicPr>
        <p:blipFill rotWithShape="1">
          <a:blip r:embed="rId3">
            <a:alphaModFix/>
          </a:blip>
          <a:srcRect b="0" l="8248" r="0" t="0"/>
          <a:stretch/>
        </p:blipFill>
        <p:spPr>
          <a:xfrm>
            <a:off x="2656275" y="1017725"/>
            <a:ext cx="4209975" cy="3820975"/>
          </a:xfrm>
          <a:prstGeom prst="rect">
            <a:avLst/>
          </a:prstGeom>
          <a:noFill/>
          <a:ln>
            <a:noFill/>
          </a:ln>
        </p:spPr>
      </p:pic>
      <p:pic>
        <p:nvPicPr>
          <p:cNvPr id="123" name="Google Shape;123;p20" title="heikes.nicholas@gmail.com-7498de93.jpg"/>
          <p:cNvPicPr preferRelativeResize="0"/>
          <p:nvPr/>
        </p:nvPicPr>
        <p:blipFill rotWithShape="1">
          <a:blip r:embed="rId4">
            <a:alphaModFix/>
          </a:blip>
          <a:srcRect b="36977" l="25232" r="12278" t="5791"/>
          <a:stretch/>
        </p:blipFill>
        <p:spPr>
          <a:xfrm>
            <a:off x="8305175" y="0"/>
            <a:ext cx="838800" cy="1152600"/>
          </a:xfrm>
          <a:prstGeom prst="roundRect">
            <a:avLst>
              <a:gd fmla="val 16667" name="adj"/>
            </a:avLst>
          </a:prstGeom>
          <a:noFill/>
          <a:ln>
            <a:noFill/>
          </a:ln>
        </p:spPr>
      </p:pic>
      <p:pic>
        <p:nvPicPr>
          <p:cNvPr id="124" name="Google Shape;124;p20" title="Fanned-Playing-Card-PNG-File.png"/>
          <p:cNvPicPr preferRelativeResize="0"/>
          <p:nvPr/>
        </p:nvPicPr>
        <p:blipFill>
          <a:blip r:embed="rId5">
            <a:alphaModFix/>
          </a:blip>
          <a:stretch>
            <a:fillRect/>
          </a:stretch>
        </p:blipFill>
        <p:spPr>
          <a:xfrm rot="1882421">
            <a:off x="-798358" y="3290687"/>
            <a:ext cx="3597113" cy="297415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Entry Box</a:t>
            </a:r>
            <a:endParaRPr/>
          </a:p>
        </p:txBody>
      </p:sp>
      <p:sp>
        <p:nvSpPr>
          <p:cNvPr id="130" name="Google Shape;130;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0" lvl="0" marL="0" rtl="0" algn="l">
              <a:spcBef>
                <a:spcPts val="1200"/>
              </a:spcBef>
              <a:spcAft>
                <a:spcPts val="0"/>
              </a:spcAft>
              <a:buNone/>
            </a:pPr>
            <a:r>
              <a:rPr lang="en" sz="1800">
                <a:solidFill>
                  <a:schemeClr val="dk1"/>
                </a:solidFill>
              </a:rPr>
              <a:t> The machine is equipped with a specially designed input tray that allows users to load a stack of cards effortlessly. Once placed into the tray, the machine’s precision feeding system uses servo motors to carefully pick up each card one at a time, guiding it smoothly into the internal processing system for analysis. This ensures a steady and controlled intake, preventing jams or misfeeds.</a:t>
            </a:r>
            <a:endParaRPr sz="1800">
              <a:solidFill>
                <a:schemeClr val="dk1"/>
              </a:solidFill>
            </a:endParaRPr>
          </a:p>
          <a:p>
            <a:pPr indent="0" lvl="0" marL="0" rtl="0" algn="l">
              <a:spcBef>
                <a:spcPts val="1200"/>
              </a:spcBef>
              <a:spcAft>
                <a:spcPts val="1200"/>
              </a:spcAft>
              <a:buNone/>
            </a:pPr>
            <a:r>
              <a:t/>
            </a:r>
            <a:endParaRPr/>
          </a:p>
        </p:txBody>
      </p:sp>
      <p:pic>
        <p:nvPicPr>
          <p:cNvPr id="131" name="Google Shape;131;p21" title="BeFunky-photo.jpg"/>
          <p:cNvPicPr preferRelativeResize="0"/>
          <p:nvPr/>
        </p:nvPicPr>
        <p:blipFill>
          <a:blip r:embed="rId3">
            <a:alphaModFix/>
          </a:blip>
          <a:stretch>
            <a:fillRect/>
          </a:stretch>
        </p:blipFill>
        <p:spPr>
          <a:xfrm>
            <a:off x="8001000" y="0"/>
            <a:ext cx="1143000" cy="1143000"/>
          </a:xfrm>
          <a:prstGeom prst="rect">
            <a:avLst/>
          </a:prstGeom>
          <a:noFill/>
          <a:ln>
            <a:noFill/>
          </a:ln>
        </p:spPr>
      </p:pic>
      <p:pic>
        <p:nvPicPr>
          <p:cNvPr id="132" name="Google Shape;132;p21"/>
          <p:cNvPicPr preferRelativeResize="0"/>
          <p:nvPr/>
        </p:nvPicPr>
        <p:blipFill>
          <a:blip r:embed="rId4">
            <a:alphaModFix/>
          </a:blip>
          <a:stretch>
            <a:fillRect/>
          </a:stretch>
        </p:blipFill>
        <p:spPr>
          <a:xfrm>
            <a:off x="4832400" y="1393125"/>
            <a:ext cx="3999899" cy="29351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